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30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7" r:id="rId45"/>
    <p:sldId id="301" r:id="rId46"/>
    <p:sldId id="304" r:id="rId47"/>
    <p:sldId id="305" r:id="rId4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Anderso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1-29T21:50:39.455" idx="1">
    <p:pos x="6000" y="0"/>
    <p:text>jason to add a couple slides about new language features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why cgra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Xander starts here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Xander starts here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Xander starts here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Shape 70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Xander starts here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Shape 7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Shape 8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Shape 9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Shape 92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Shape 9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Shape 9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Shape 9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Shape 98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Shape 9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Shape 10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Shape 10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387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Shape 10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Shape 10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661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different types of CGRAs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commonality is that dataflow is paramount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stems from spatial computing at the instruction level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*** For domain specific computing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TODO: GPGPU picture, CPU picture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the different types of CGRAs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commonality is that dataflow is paramount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stems from spatial computing at the instruction level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*** For domain specific computing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TODO: GPGPU picture, CPU picture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685800" y="3398520"/>
            <a:ext cx="78486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722313" y="2362200"/>
            <a:ext cx="77724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722313" y="4626864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731520" y="4599432"/>
            <a:ext cx="7848600" cy="1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3931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57200" y="2438400"/>
            <a:ext cx="3931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4754880" y="1676400"/>
            <a:ext cx="3931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4"/>
          </p:nvPr>
        </p:nvSpPr>
        <p:spPr>
          <a:xfrm>
            <a:off x="4754880" y="2438400"/>
            <a:ext cx="3931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" name="Shape 140"/>
          <p:cNvCxnSpPr/>
          <p:nvPr/>
        </p:nvCxnSpPr>
        <p:spPr>
          <a:xfrm rot="5400000">
            <a:off x="2217794" y="4045740"/>
            <a:ext cx="47091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792080"/>
            <a:ext cx="2139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2971800" y="792080"/>
            <a:ext cx="5715000" cy="55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132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457201" y="2130552"/>
            <a:ext cx="2139600" cy="4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" name="Shape 153"/>
          <p:cNvCxnSpPr/>
          <p:nvPr/>
        </p:nvCxnSpPr>
        <p:spPr>
          <a:xfrm rot="5400000">
            <a:off x="-13102" y="3580280"/>
            <a:ext cx="55779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pic" idx="2"/>
          </p:nvPr>
        </p:nvSpPr>
        <p:spPr>
          <a:xfrm>
            <a:off x="2858610" y="838201"/>
            <a:ext cx="5904300" cy="55005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12700" dir="5400000" algn="t" rotWithShape="0">
              <a:srgbClr val="000000">
                <a:alpha val="58819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2139600" cy="4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 rot="5400000">
            <a:off x="4724250" y="2514750"/>
            <a:ext cx="5867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 rot="5400000">
            <a:off x="533250" y="533550"/>
            <a:ext cx="5867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Shape 58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132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" name="Shape 71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15018" y="6245458"/>
            <a:ext cx="2574677" cy="59582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220786"/>
            <a:ext cx="9144000" cy="22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0" y="0"/>
            <a:ext cx="91440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15018" y="6245458"/>
            <a:ext cx="1931008" cy="4468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81741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SzPts val="3600"/>
            </a:pPr>
            <a:r>
              <a:rPr lang="en-US" sz="3000" dirty="0"/>
              <a:t>Architecture Exploration of Standard-Cell and FPGA-Overlay CGRAs Using the Open-Source CGRA-ME Framework</a:t>
            </a:r>
            <a:endParaRPr sz="3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685800" y="3409949"/>
            <a:ext cx="7548038" cy="298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S. Alexander Chin</a:t>
            </a:r>
            <a:r>
              <a:rPr lang="en-US" i="0" u="none" strike="noStrike" cap="none" dirty="0">
                <a:solidFill>
                  <a:srgbClr val="3F3F3F"/>
                </a:solidFill>
                <a:sym typeface="Arial"/>
              </a:rPr>
              <a:t>, </a:t>
            </a:r>
            <a:r>
              <a:rPr lang="en-US" i="0" u="none" strike="noStrike" cap="none" dirty="0" err="1" smtClean="0">
                <a:solidFill>
                  <a:srgbClr val="3F3F3F"/>
                </a:solidFill>
                <a:sym typeface="Arial"/>
              </a:rPr>
              <a:t>Kuang</a:t>
            </a: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 Ping </a:t>
            </a:r>
            <a:r>
              <a:rPr lang="en-US" i="0" u="none" strike="noStrike" cap="none" dirty="0" err="1" smtClean="0">
                <a:solidFill>
                  <a:srgbClr val="3F3F3F"/>
                </a:solidFill>
                <a:sym typeface="Arial"/>
              </a:rPr>
              <a:t>Niu</a:t>
            </a: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, Matthew Walker, </a:t>
            </a:r>
            <a:r>
              <a:rPr lang="en-US" i="0" u="none" strike="noStrike" cap="none" dirty="0" err="1" smtClean="0">
                <a:solidFill>
                  <a:srgbClr val="3F3F3F"/>
                </a:solidFill>
                <a:sym typeface="Arial"/>
              </a:rPr>
              <a:t>Shizhang</a:t>
            </a: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 Lin, Alexander </a:t>
            </a:r>
            <a:r>
              <a:rPr lang="en-US" i="0" u="none" strike="noStrike" cap="none" dirty="0" err="1" smtClean="0">
                <a:solidFill>
                  <a:srgbClr val="3F3F3F"/>
                </a:solidFill>
                <a:sym typeface="Arial"/>
              </a:rPr>
              <a:t>Mertens</a:t>
            </a: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, </a:t>
            </a:r>
            <a:r>
              <a:rPr lang="en-US" i="0" u="none" strike="noStrike" cap="none" dirty="0" err="1" smtClean="0">
                <a:solidFill>
                  <a:srgbClr val="3F3F3F"/>
                </a:solidFill>
                <a:sym typeface="Arial"/>
              </a:rPr>
              <a:t>Jongeun</a:t>
            </a:r>
            <a:r>
              <a:rPr lang="en-US" i="0" u="none" strike="noStrike" cap="none" dirty="0" smtClean="0">
                <a:solidFill>
                  <a:srgbClr val="3F3F3F"/>
                </a:solidFill>
                <a:sym typeface="Arial"/>
              </a:rPr>
              <a:t> Lee, </a:t>
            </a:r>
            <a:r>
              <a:rPr lang="en-US" i="0" u="sng" strike="noStrike" cap="none" dirty="0" smtClean="0">
                <a:solidFill>
                  <a:srgbClr val="3F3F3F"/>
                </a:solidFill>
                <a:sym typeface="Arial"/>
              </a:rPr>
              <a:t>Jason H. Anderson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lang="en-US" u="sng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rPr lang="en-CA" dirty="0" smtClean="0"/>
              <a:t>ACM ISPD, Seaside, CA</a:t>
            </a:r>
            <a:endParaRPr sz="2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lang="en-US" dirty="0" smtClean="0"/>
              <a:t>March 26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en-US" dirty="0"/>
              <a:t>8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0" y="5840077"/>
            <a:ext cx="1608667" cy="10371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847165" y="5820833"/>
            <a:ext cx="4296835" cy="10371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7564" y="5620146"/>
            <a:ext cx="4352570" cy="100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Overlays / FPGA Ease-of-Use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main challenges with FPGA ease-of-use:</a:t>
            </a:r>
            <a:endParaRPr/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589876"/>
            <a:ext cx="3996826" cy="181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6083" y="2327564"/>
            <a:ext cx="3262655" cy="2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593225" y="4578150"/>
            <a:ext cx="399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Require HW design expertise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4590125" y="5012275"/>
            <a:ext cx="455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Lengthy compile times: hours/days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658025" y="5294000"/>
            <a:ext cx="69021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HLS addresses #1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Overlays aim to address both</a:t>
            </a:r>
            <a:endParaRPr sz="2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43000" y="533400"/>
            <a:ext cx="8860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Vision: Overlays / FPGAs in the Cloud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4847704"/>
            <a:ext cx="82296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9304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Envision a library of FPGA accelerator overlays in cloud</a:t>
            </a:r>
            <a:endParaRPr sz="2200"/>
          </a:p>
          <a:p>
            <a:pPr marL="182880" marR="0" lvl="0" indent="-1930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overlay that best meets application’s needs</a:t>
            </a:r>
            <a:endParaRPr sz="2200"/>
          </a:p>
          <a:p>
            <a:pPr marL="182880" marR="0" lvl="0" indent="-1930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software application onto overlay accelerator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697" y="1524000"/>
            <a:ext cx="3354961" cy="223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184" y="1524000"/>
            <a:ext cx="1625410" cy="97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4339" y="1524000"/>
            <a:ext cx="1861663" cy="104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2699" y="2765826"/>
            <a:ext cx="1548463" cy="1030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145725" y="2942875"/>
            <a:ext cx="1922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74339" y="2765826"/>
            <a:ext cx="1861661" cy="111699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57200" y="4024900"/>
            <a:ext cx="37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to accelerate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4176600" y="3753100"/>
            <a:ext cx="49674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of pre-compiled cloud-deployed</a:t>
            </a:r>
            <a:b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r>
              <a:rPr lang="en-US" sz="1800" b="1">
                <a:solidFill>
                  <a:schemeClr val="dk1"/>
                </a:solidFill>
              </a:rPr>
              <a:t>-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 CGRA accelerators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CGRA Challenges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28650" y="1593611"/>
            <a:ext cx="7886700" cy="1559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less studied than competition,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such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FPGAs or GPGPUs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tool development required</a:t>
            </a:r>
            <a:endParaRPr dirty="0"/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Shape 312"/>
          <p:cNvGrpSpPr/>
          <p:nvPr/>
        </p:nvGrpSpPr>
        <p:grpSpPr>
          <a:xfrm>
            <a:off x="1261875" y="3046783"/>
            <a:ext cx="3398400" cy="2752042"/>
            <a:chOff x="1261875" y="3351583"/>
            <a:chExt cx="3398400" cy="2752042"/>
          </a:xfrm>
        </p:grpSpPr>
        <p:pic>
          <p:nvPicPr>
            <p:cNvPr id="313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7931" y="3351583"/>
              <a:ext cx="2520888" cy="1909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Shape 314"/>
            <p:cNvSpPr txBox="1"/>
            <p:nvPr/>
          </p:nvSpPr>
          <p:spPr>
            <a:xfrm>
              <a:off x="1261875" y="5149625"/>
              <a:ext cx="3398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FPGAs</a:t>
              </a: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Verilog-to-Routing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Shape 315"/>
          <p:cNvGrpSpPr/>
          <p:nvPr/>
        </p:nvGrpSpPr>
        <p:grpSpPr>
          <a:xfrm>
            <a:off x="4753821" y="3413453"/>
            <a:ext cx="3641607" cy="2435903"/>
            <a:chOff x="4753821" y="3718253"/>
            <a:chExt cx="3641607" cy="2435903"/>
          </a:xfrm>
        </p:grpSpPr>
        <p:sp>
          <p:nvSpPr>
            <p:cNvPr id="316" name="Shape 316"/>
            <p:cNvSpPr txBox="1"/>
            <p:nvPr/>
          </p:nvSpPr>
          <p:spPr>
            <a:xfrm>
              <a:off x="4753821" y="5200049"/>
              <a:ext cx="3641607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GPUs</a:t>
              </a: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GPGPU-Sim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Shape 3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73743" y="3718253"/>
              <a:ext cx="3168413" cy="1472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Shape 318"/>
          <p:cNvSpPr txBox="1"/>
          <p:nvPr/>
        </p:nvSpPr>
        <p:spPr>
          <a:xfrm>
            <a:off x="3029803" y="3534767"/>
            <a:ext cx="3084300" cy="646200"/>
          </a:xfrm>
          <a:prstGeom prst="rect">
            <a:avLst/>
          </a:prstGeom>
          <a:solidFill>
            <a:schemeClr val="lt1"/>
          </a:solidFill>
          <a:ln w="7620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CGRAs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???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CGRA-ME</a:t>
            </a:r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CGRA-ME is an open-source modelling and exploration framework for CGRA architecture and CAD exploration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Project objectives: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Allow an architect to model a wide range of CGRA architectures through an XML-based language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Allow an application, described in a high-level language, to be mapped onto the modelled CGRA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 smtClean="0"/>
              <a:t>Simulation </a:t>
            </a:r>
            <a:r>
              <a:rPr lang="en-US" dirty="0"/>
              <a:t>and verification of </a:t>
            </a:r>
            <a:r>
              <a:rPr lang="en-US" dirty="0" smtClean="0"/>
              <a:t>application </a:t>
            </a:r>
            <a:r>
              <a:rPr lang="en-US" dirty="0"/>
              <a:t>on </a:t>
            </a:r>
            <a:r>
              <a:rPr lang="en-US" dirty="0" smtClean="0"/>
              <a:t>modelled </a:t>
            </a:r>
            <a:r>
              <a:rPr lang="en-US" dirty="0"/>
              <a:t>CGRA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Physical realization of the CGRA as an ASIC or FPGA overlay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High-level area, performance, and power modelling of the CGRA for an application</a:t>
            </a: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76"/>
            <a:ext cx="9474324" cy="5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410184" y="279640"/>
            <a:ext cx="8437756" cy="11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75" tIns="41775" rIns="83575" bIns="41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CGRA-ME: Framework Overview</a:t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920400" y="1422250"/>
            <a:ext cx="3979800" cy="1007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918000" y="1422250"/>
            <a:ext cx="2143800" cy="1407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783000" y="2461700"/>
            <a:ext cx="4239000" cy="972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4514400" y="2461700"/>
            <a:ext cx="3839400" cy="369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628650" y="5148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CGRA-ADL (1)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410935" y="117233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XML-based description language for architects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CGRA blocks, their layout and hierarchy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interconnect within the CGRA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353" y="2810074"/>
            <a:ext cx="4386728" cy="2991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Shape 356"/>
          <p:cNvGrpSpPr/>
          <p:nvPr/>
        </p:nvGrpSpPr>
        <p:grpSpPr>
          <a:xfrm>
            <a:off x="5203236" y="2515737"/>
            <a:ext cx="4948522" cy="5113199"/>
            <a:chOff x="5203236" y="2845524"/>
            <a:chExt cx="4948522" cy="5113199"/>
          </a:xfrm>
        </p:grpSpPr>
        <p:grpSp>
          <p:nvGrpSpPr>
            <p:cNvPr id="357" name="Shape 357"/>
            <p:cNvGrpSpPr/>
            <p:nvPr/>
          </p:nvGrpSpPr>
          <p:grpSpPr>
            <a:xfrm>
              <a:off x="5431441" y="3148711"/>
              <a:ext cx="4720317" cy="4810012"/>
              <a:chOff x="774421" y="3191336"/>
              <a:chExt cx="5128922" cy="5226381"/>
            </a:xfrm>
          </p:grpSpPr>
          <p:grpSp>
            <p:nvGrpSpPr>
              <p:cNvPr id="358" name="Shape 358"/>
              <p:cNvGrpSpPr/>
              <p:nvPr/>
            </p:nvGrpSpPr>
            <p:grpSpPr>
              <a:xfrm>
                <a:off x="774421" y="3191336"/>
                <a:ext cx="2491004" cy="2491004"/>
                <a:chOff x="326552" y="1502496"/>
                <a:chExt cx="3918614" cy="3918614"/>
              </a:xfrm>
            </p:grpSpPr>
            <p:sp>
              <p:nvSpPr>
                <p:cNvPr id="359" name="Shape 359"/>
                <p:cNvSpPr/>
                <p:nvPr/>
              </p:nvSpPr>
              <p:spPr>
                <a:xfrm>
                  <a:off x="1632756" y="1502496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I/O</a:t>
                  </a:r>
                  <a:endParaRPr/>
                </a:p>
              </p:txBody>
            </p:sp>
            <p:sp>
              <p:nvSpPr>
                <p:cNvPr id="360" name="Shape 360"/>
                <p:cNvSpPr/>
                <p:nvPr/>
              </p:nvSpPr>
              <p:spPr>
                <a:xfrm>
                  <a:off x="326552" y="2808701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I/O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Shape 361"/>
                <p:cNvSpPr/>
                <p:nvPr/>
              </p:nvSpPr>
              <p:spPr>
                <a:xfrm>
                  <a:off x="1632756" y="2808701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B0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Shape 362"/>
                <p:cNvSpPr/>
                <p:nvPr/>
              </p:nvSpPr>
              <p:spPr>
                <a:xfrm>
                  <a:off x="2938961" y="2808701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B1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Shape 363"/>
                <p:cNvSpPr/>
                <p:nvPr/>
              </p:nvSpPr>
              <p:spPr>
                <a:xfrm>
                  <a:off x="1632756" y="4114905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B(X)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Shape 364"/>
                <p:cNvSpPr/>
                <p:nvPr/>
              </p:nvSpPr>
              <p:spPr>
                <a:xfrm>
                  <a:off x="2938961" y="4114905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B(X+1)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Shape 365"/>
                <p:cNvSpPr/>
                <p:nvPr/>
              </p:nvSpPr>
              <p:spPr>
                <a:xfrm>
                  <a:off x="326552" y="4114905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I/O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Shape 366"/>
                <p:cNvSpPr/>
                <p:nvPr/>
              </p:nvSpPr>
              <p:spPr>
                <a:xfrm>
                  <a:off x="2938961" y="1502496"/>
                  <a:ext cx="1044964" cy="1044964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33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I/O</a:t>
                  </a:r>
                  <a:endParaRPr sz="1633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67" name="Shape 367"/>
                <p:cNvCxnSpPr/>
                <p:nvPr/>
              </p:nvCxnSpPr>
              <p:spPr>
                <a:xfrm>
                  <a:off x="1371515" y="4506767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68" name="Shape 368"/>
                <p:cNvCxnSpPr/>
                <p:nvPr/>
              </p:nvCxnSpPr>
              <p:spPr>
                <a:xfrm rot="10800000">
                  <a:off x="1371515" y="4768008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69" name="Shape 369"/>
                <p:cNvCxnSpPr/>
                <p:nvPr/>
              </p:nvCxnSpPr>
              <p:spPr>
                <a:xfrm>
                  <a:off x="2677720" y="3135252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0" name="Shape 370"/>
                <p:cNvCxnSpPr/>
                <p:nvPr/>
              </p:nvCxnSpPr>
              <p:spPr>
                <a:xfrm rot="10800000">
                  <a:off x="2677720" y="3396493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1" name="Shape 371"/>
                <p:cNvCxnSpPr/>
                <p:nvPr/>
              </p:nvCxnSpPr>
              <p:spPr>
                <a:xfrm>
                  <a:off x="2677720" y="4506767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2" name="Shape 372"/>
                <p:cNvCxnSpPr/>
                <p:nvPr/>
              </p:nvCxnSpPr>
              <p:spPr>
                <a:xfrm rot="10800000">
                  <a:off x="2677720" y="4768008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3" name="Shape 373"/>
                <p:cNvCxnSpPr/>
                <p:nvPr/>
              </p:nvCxnSpPr>
              <p:spPr>
                <a:xfrm>
                  <a:off x="3983925" y="3135252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4" name="Shape 374"/>
                <p:cNvCxnSpPr/>
                <p:nvPr/>
              </p:nvCxnSpPr>
              <p:spPr>
                <a:xfrm rot="10800000">
                  <a:off x="3983925" y="3396493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5" name="Shape 375"/>
                <p:cNvCxnSpPr/>
                <p:nvPr/>
              </p:nvCxnSpPr>
              <p:spPr>
                <a:xfrm>
                  <a:off x="3983925" y="4506767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6" name="Shape 376"/>
                <p:cNvCxnSpPr/>
                <p:nvPr/>
              </p:nvCxnSpPr>
              <p:spPr>
                <a:xfrm rot="10800000">
                  <a:off x="3983925" y="4768008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7" name="Shape 377"/>
                <p:cNvCxnSpPr/>
                <p:nvPr/>
              </p:nvCxnSpPr>
              <p:spPr>
                <a:xfrm>
                  <a:off x="2285859" y="3853664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8" name="Shape 378"/>
                <p:cNvCxnSpPr/>
                <p:nvPr/>
              </p:nvCxnSpPr>
              <p:spPr>
                <a:xfrm rot="10800000">
                  <a:off x="2024618" y="3853664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79" name="Shape 379"/>
                <p:cNvCxnSpPr/>
                <p:nvPr/>
              </p:nvCxnSpPr>
              <p:spPr>
                <a:xfrm>
                  <a:off x="1371515" y="3135252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0" name="Shape 380"/>
                <p:cNvCxnSpPr/>
                <p:nvPr/>
              </p:nvCxnSpPr>
              <p:spPr>
                <a:xfrm rot="10800000">
                  <a:off x="1371515" y="3396493"/>
                  <a:ext cx="26124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1" name="Shape 381"/>
                <p:cNvCxnSpPr/>
                <p:nvPr/>
              </p:nvCxnSpPr>
              <p:spPr>
                <a:xfrm>
                  <a:off x="3592063" y="2547460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2" name="Shape 382"/>
                <p:cNvCxnSpPr/>
                <p:nvPr/>
              </p:nvCxnSpPr>
              <p:spPr>
                <a:xfrm rot="10800000">
                  <a:off x="3330823" y="2547460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3" name="Shape 383"/>
                <p:cNvCxnSpPr/>
                <p:nvPr/>
              </p:nvCxnSpPr>
              <p:spPr>
                <a:xfrm>
                  <a:off x="2285859" y="5159869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4" name="Shape 384"/>
                <p:cNvCxnSpPr/>
                <p:nvPr/>
              </p:nvCxnSpPr>
              <p:spPr>
                <a:xfrm rot="10800000">
                  <a:off x="2024618" y="5159869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5" name="Shape 385"/>
                <p:cNvCxnSpPr/>
                <p:nvPr/>
              </p:nvCxnSpPr>
              <p:spPr>
                <a:xfrm>
                  <a:off x="3592063" y="3853664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6" name="Shape 386"/>
                <p:cNvCxnSpPr/>
                <p:nvPr/>
              </p:nvCxnSpPr>
              <p:spPr>
                <a:xfrm rot="10800000">
                  <a:off x="3330823" y="3853664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7" name="Shape 387"/>
                <p:cNvCxnSpPr/>
                <p:nvPr/>
              </p:nvCxnSpPr>
              <p:spPr>
                <a:xfrm>
                  <a:off x="3592063" y="5159869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8" name="Shape 388"/>
                <p:cNvCxnSpPr/>
                <p:nvPr/>
              </p:nvCxnSpPr>
              <p:spPr>
                <a:xfrm rot="10800000">
                  <a:off x="3330823" y="5159869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89" name="Shape 389"/>
                <p:cNvCxnSpPr/>
                <p:nvPr/>
              </p:nvCxnSpPr>
              <p:spPr>
                <a:xfrm>
                  <a:off x="2285859" y="2547460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390" name="Shape 390"/>
                <p:cNvCxnSpPr/>
                <p:nvPr/>
              </p:nvCxnSpPr>
              <p:spPr>
                <a:xfrm rot="10800000">
                  <a:off x="2024618" y="2547460"/>
                  <a:ext cx="0" cy="26124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</p:grpSp>
          <p:sp>
            <p:nvSpPr>
              <p:cNvPr id="391" name="Shape 391"/>
              <p:cNvSpPr txBox="1"/>
              <p:nvPr/>
            </p:nvSpPr>
            <p:spPr>
              <a:xfrm rot="5400000">
                <a:off x="883126" y="6560513"/>
                <a:ext cx="2610826" cy="1103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Shape 392"/>
              <p:cNvSpPr txBox="1"/>
              <p:nvPr/>
            </p:nvSpPr>
            <p:spPr>
              <a:xfrm>
                <a:off x="3417825" y="3763992"/>
                <a:ext cx="2485518" cy="1103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3" name="Shape 393"/>
            <p:cNvSpPr/>
            <p:nvPr/>
          </p:nvSpPr>
          <p:spPr>
            <a:xfrm>
              <a:off x="5203236" y="2845524"/>
              <a:ext cx="3513148" cy="3579938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Shape 394"/>
          <p:cNvGrpSpPr/>
          <p:nvPr/>
        </p:nvGrpSpPr>
        <p:grpSpPr>
          <a:xfrm>
            <a:off x="367536" y="2860247"/>
            <a:ext cx="4881497" cy="2678380"/>
            <a:chOff x="367536" y="3462994"/>
            <a:chExt cx="4881497" cy="2678380"/>
          </a:xfrm>
        </p:grpSpPr>
        <p:cxnSp>
          <p:nvCxnSpPr>
            <p:cNvPr id="395" name="Shape 395"/>
            <p:cNvCxnSpPr/>
            <p:nvPr/>
          </p:nvCxnSpPr>
          <p:spPr>
            <a:xfrm>
              <a:off x="4767080" y="3462994"/>
              <a:ext cx="481953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396" name="Shape 396"/>
            <p:cNvSpPr/>
            <p:nvPr/>
          </p:nvSpPr>
          <p:spPr>
            <a:xfrm>
              <a:off x="367536" y="3675745"/>
              <a:ext cx="547508" cy="2465629"/>
            </a:xfrm>
            <a:prstGeom prst="leftBrace">
              <a:avLst>
                <a:gd name="adj1" fmla="val 8333"/>
                <a:gd name="adj2" fmla="val 50799"/>
              </a:avLst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660196" y="2834031"/>
            <a:ext cx="5535576" cy="1495190"/>
            <a:chOff x="660196" y="3436778"/>
            <a:chExt cx="5535576" cy="1495190"/>
          </a:xfrm>
        </p:grpSpPr>
        <p:cxnSp>
          <p:nvCxnSpPr>
            <p:cNvPr id="398" name="Shape 398"/>
            <p:cNvCxnSpPr/>
            <p:nvPr/>
          </p:nvCxnSpPr>
          <p:spPr>
            <a:xfrm>
              <a:off x="5713672" y="3436778"/>
              <a:ext cx="481953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99" name="Shape 399"/>
            <p:cNvCxnSpPr/>
            <p:nvPr/>
          </p:nvCxnSpPr>
          <p:spPr>
            <a:xfrm>
              <a:off x="5713672" y="4185856"/>
              <a:ext cx="482100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00" name="Shape 400"/>
            <p:cNvSpPr/>
            <p:nvPr/>
          </p:nvSpPr>
          <p:spPr>
            <a:xfrm>
              <a:off x="660196" y="4085531"/>
              <a:ext cx="547943" cy="846437"/>
            </a:xfrm>
            <a:prstGeom prst="leftBrace">
              <a:avLst>
                <a:gd name="adj1" fmla="val 8333"/>
                <a:gd name="adj2" fmla="val 50799"/>
              </a:avLst>
            </a:prstGeom>
            <a:noFill/>
            <a:ln w="635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Shape 401"/>
          <p:cNvSpPr/>
          <p:nvPr/>
        </p:nvSpPr>
        <p:spPr>
          <a:xfrm>
            <a:off x="608810" y="4485698"/>
            <a:ext cx="547943" cy="846437"/>
          </a:xfrm>
          <a:prstGeom prst="leftBrace">
            <a:avLst>
              <a:gd name="adj1" fmla="val 8333"/>
              <a:gd name="adj2" fmla="val 50799"/>
            </a:avLst>
          </a:prstGeom>
          <a:noFill/>
          <a:ln w="635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628650" y="-2471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CGRA-ADL (2)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700" y="941625"/>
            <a:ext cx="6646324" cy="52953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410" name="Shape 410"/>
          <p:cNvGrpSpPr/>
          <p:nvPr/>
        </p:nvGrpSpPr>
        <p:grpSpPr>
          <a:xfrm>
            <a:off x="1389182" y="1377052"/>
            <a:ext cx="2361251" cy="4604666"/>
            <a:chOff x="812239" y="1493166"/>
            <a:chExt cx="2361251" cy="4604666"/>
          </a:xfrm>
        </p:grpSpPr>
        <p:cxnSp>
          <p:nvCxnSpPr>
            <p:cNvPr id="411" name="Shape 411"/>
            <p:cNvCxnSpPr/>
            <p:nvPr/>
          </p:nvCxnSpPr>
          <p:spPr>
            <a:xfrm>
              <a:off x="2691537" y="1493166"/>
              <a:ext cx="481953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12" name="Shape 412"/>
            <p:cNvSpPr/>
            <p:nvPr/>
          </p:nvSpPr>
          <p:spPr>
            <a:xfrm>
              <a:off x="812239" y="3632203"/>
              <a:ext cx="547508" cy="2465629"/>
            </a:xfrm>
            <a:prstGeom prst="leftBrace">
              <a:avLst>
                <a:gd name="adj1" fmla="val 8333"/>
                <a:gd name="adj2" fmla="val 50799"/>
              </a:avLst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1662936" y="1970367"/>
            <a:ext cx="5590578" cy="2383920"/>
            <a:chOff x="2043936" y="1970367"/>
            <a:chExt cx="5590578" cy="2383920"/>
          </a:xfrm>
        </p:grpSpPr>
        <p:grpSp>
          <p:nvGrpSpPr>
            <p:cNvPr id="414" name="Shape 414"/>
            <p:cNvGrpSpPr/>
            <p:nvPr/>
          </p:nvGrpSpPr>
          <p:grpSpPr>
            <a:xfrm>
              <a:off x="2043936" y="1970367"/>
              <a:ext cx="1846520" cy="2383920"/>
              <a:chOff x="367536" y="1797966"/>
              <a:chExt cx="1846520" cy="2383920"/>
            </a:xfrm>
          </p:grpSpPr>
          <p:cxnSp>
            <p:nvCxnSpPr>
              <p:cNvPr id="415" name="Shape 415"/>
              <p:cNvCxnSpPr/>
              <p:nvPr/>
            </p:nvCxnSpPr>
            <p:spPr>
              <a:xfrm>
                <a:off x="1732103" y="1797966"/>
                <a:ext cx="481953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416" name="Shape 416"/>
              <p:cNvSpPr/>
              <p:nvPr/>
            </p:nvSpPr>
            <p:spPr>
              <a:xfrm>
                <a:off x="367536" y="3572285"/>
                <a:ext cx="547508" cy="609601"/>
              </a:xfrm>
              <a:prstGeom prst="leftBrace">
                <a:avLst>
                  <a:gd name="adj1" fmla="val 8333"/>
                  <a:gd name="adj2" fmla="val 50799"/>
                </a:avLst>
              </a:prstGeom>
              <a:noFill/>
              <a:ln w="38100" cap="flat" cmpd="sng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7" name="Shape 417"/>
            <p:cNvCxnSpPr/>
            <p:nvPr/>
          </p:nvCxnSpPr>
          <p:spPr>
            <a:xfrm>
              <a:off x="3335068" y="2529167"/>
              <a:ext cx="481953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18" name="Shape 418"/>
            <p:cNvCxnSpPr/>
            <p:nvPr/>
          </p:nvCxnSpPr>
          <p:spPr>
            <a:xfrm flipH="1">
              <a:off x="7163428" y="2115510"/>
              <a:ext cx="471086" cy="3681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grpSp>
        <p:nvGrpSpPr>
          <p:cNvPr id="419" name="Shape 419"/>
          <p:cNvGrpSpPr/>
          <p:nvPr/>
        </p:nvGrpSpPr>
        <p:grpSpPr>
          <a:xfrm>
            <a:off x="1728491" y="1343952"/>
            <a:ext cx="3740410" cy="3442187"/>
            <a:chOff x="2109491" y="1343952"/>
            <a:chExt cx="3740410" cy="3442187"/>
          </a:xfrm>
        </p:grpSpPr>
        <p:cxnSp>
          <p:nvCxnSpPr>
            <p:cNvPr id="420" name="Shape 420"/>
            <p:cNvCxnSpPr/>
            <p:nvPr/>
          </p:nvCxnSpPr>
          <p:spPr>
            <a:xfrm>
              <a:off x="2109491" y="4786139"/>
              <a:ext cx="481953" cy="0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5849901" y="1343952"/>
              <a:ext cx="0" cy="402329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sp>
        <p:nvSpPr>
          <p:cNvPr id="422" name="Shape 422"/>
          <p:cNvSpPr/>
          <p:nvPr/>
        </p:nvSpPr>
        <p:spPr>
          <a:xfrm>
            <a:off x="1691404" y="4939619"/>
            <a:ext cx="547500" cy="909600"/>
          </a:xfrm>
          <a:prstGeom prst="leftBrace">
            <a:avLst>
              <a:gd name="adj1" fmla="val 8333"/>
              <a:gd name="adj2" fmla="val 50799"/>
            </a:avLst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628650" y="5148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CGRA-ADL (3)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78" y="1578563"/>
            <a:ext cx="7979481" cy="40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457200" y="3535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CGRA-ADL (4)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389" y="2808042"/>
            <a:ext cx="6205751" cy="33941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20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 has constructs to model CGRA at top-level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Homogeneous or heterogeneous</a:t>
            </a: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76"/>
            <a:ext cx="9474324" cy="5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410184" y="279640"/>
            <a:ext cx="8437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75" tIns="41775" rIns="83575" bIns="41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CGRA-ME: Framework Overview</a:t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918000" y="1422250"/>
            <a:ext cx="2143800" cy="1407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are </a:t>
            </a:r>
            <a:r>
              <a:rPr lang="en-US" dirty="0" smtClean="0"/>
              <a:t>Coarse-Grained Reconfigurable Arrays (CGRAs)</a:t>
            </a:r>
            <a:r>
              <a:rPr lang="en-US" sz="4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780314"/>
            <a:ext cx="8229600" cy="447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style of programmable logic device between an ASIC and an FPGA on the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programmability spectrum</a:t>
            </a:r>
          </a:p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coarse-grained blocks,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datapath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interconnect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may be entire ALUs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Interconnect 16/32-bit wide</a:t>
            </a:r>
            <a:endParaRPr dirty="0"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Tailor CGRA block functionality to application domain: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DSP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317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317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533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533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" marR="0" lvl="0" indent="-31750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title"/>
          </p:nvPr>
        </p:nvSpPr>
        <p:spPr>
          <a:xfrm>
            <a:off x="304200" y="533400"/>
            <a:ext cx="8382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Mapping Applications to a CGRA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457200" y="152400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Front-end data-flow graph extraction - LLVM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State-of-the-art compiler used by Apple, NVIDIA, Xilinx, Intel,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Leverage LLVM language support, parsing and optimizations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LLVM, the program is represented in an </a:t>
            </a:r>
            <a:b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Intermediate Representation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(IR)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Machine-independent assembly code</a:t>
            </a:r>
            <a:endParaRPr dirty="0"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instruction set:</a:t>
            </a:r>
            <a:b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branch,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div</a:t>
            </a:r>
            <a:endParaRPr dirty="0"/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inner-loop kernels for mapping to CGRAs</a:t>
            </a:r>
            <a:endParaRPr dirty="0"/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628650" y="17666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Data-Flow Graph Extraction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966" y="1360713"/>
            <a:ext cx="4087253" cy="530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5653" y="1511299"/>
            <a:ext cx="5219057" cy="469718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975100" y="1752600"/>
            <a:ext cx="2356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FFT IR code in LLVM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915809" y="3761758"/>
            <a:ext cx="1027482" cy="7515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480600" y="495600"/>
            <a:ext cx="854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LLVM IR-based CGRA Functional Units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360719" y="1391496"/>
            <a:ext cx="84225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align the functionality specification of CGRA blocks with the LLVM IR computational instructions</a:t>
            </a:r>
            <a:endParaRPr/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53339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capabilities of the architecture are expressed in the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instruction set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compiler to the architecture</a:t>
            </a: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1890889" y="2499136"/>
            <a:ext cx="2008659" cy="2557869"/>
            <a:chOff x="5287368" y="1312038"/>
            <a:chExt cx="2008659" cy="2557869"/>
          </a:xfrm>
        </p:grpSpPr>
        <p:grpSp>
          <p:nvGrpSpPr>
            <p:cNvPr id="481" name="Shape 481"/>
            <p:cNvGrpSpPr/>
            <p:nvPr/>
          </p:nvGrpSpPr>
          <p:grpSpPr>
            <a:xfrm>
              <a:off x="5287368" y="1312038"/>
              <a:ext cx="2008659" cy="2557869"/>
              <a:chOff x="5287368" y="1312038"/>
              <a:chExt cx="2008659" cy="2557869"/>
            </a:xfrm>
          </p:grpSpPr>
          <p:grpSp>
            <p:nvGrpSpPr>
              <p:cNvPr id="482" name="Shape 482"/>
              <p:cNvGrpSpPr/>
              <p:nvPr/>
            </p:nvGrpSpPr>
            <p:grpSpPr>
              <a:xfrm>
                <a:off x="5312505" y="1659015"/>
                <a:ext cx="1468791" cy="2210892"/>
                <a:chOff x="5551371" y="1633116"/>
                <a:chExt cx="3134891" cy="4718782"/>
              </a:xfrm>
            </p:grpSpPr>
            <p:sp>
              <p:nvSpPr>
                <p:cNvPr id="483" name="Shape 483"/>
                <p:cNvSpPr/>
                <p:nvPr/>
              </p:nvSpPr>
              <p:spPr>
                <a:xfrm>
                  <a:off x="5551371" y="1763737"/>
                  <a:ext cx="3134891" cy="4571717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4" name="Shape 484"/>
                <p:cNvCxnSpPr/>
                <p:nvPr/>
              </p:nvCxnSpPr>
              <p:spPr>
                <a:xfrm>
                  <a:off x="6073852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85" name="Shape 485"/>
                <p:cNvCxnSpPr/>
                <p:nvPr/>
              </p:nvCxnSpPr>
              <p:spPr>
                <a:xfrm>
                  <a:off x="6269783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86" name="Shape 486"/>
                <p:cNvCxnSpPr/>
                <p:nvPr/>
              </p:nvCxnSpPr>
              <p:spPr>
                <a:xfrm>
                  <a:off x="6465714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87" name="Shape 487"/>
                <p:cNvCxnSpPr/>
                <p:nvPr/>
              </p:nvCxnSpPr>
              <p:spPr>
                <a:xfrm>
                  <a:off x="6661645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88" name="Shape 488"/>
                <p:cNvCxnSpPr/>
                <p:nvPr/>
              </p:nvCxnSpPr>
              <p:spPr>
                <a:xfrm>
                  <a:off x="6857575" y="1959668"/>
                  <a:ext cx="0" cy="39186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89" name="Shape 489"/>
                <p:cNvCxnSpPr/>
                <p:nvPr/>
              </p:nvCxnSpPr>
              <p:spPr>
                <a:xfrm>
                  <a:off x="7314747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0" name="Shape 490"/>
                <p:cNvCxnSpPr/>
                <p:nvPr/>
              </p:nvCxnSpPr>
              <p:spPr>
                <a:xfrm>
                  <a:off x="7510678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1" name="Shape 491"/>
                <p:cNvCxnSpPr/>
                <p:nvPr/>
              </p:nvCxnSpPr>
              <p:spPr>
                <a:xfrm>
                  <a:off x="7706608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2" name="Shape 492"/>
                <p:cNvCxnSpPr/>
                <p:nvPr/>
              </p:nvCxnSpPr>
              <p:spPr>
                <a:xfrm>
                  <a:off x="7902539" y="1633116"/>
                  <a:ext cx="0" cy="718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3" name="Shape 493"/>
                <p:cNvCxnSpPr/>
                <p:nvPr/>
              </p:nvCxnSpPr>
              <p:spPr>
                <a:xfrm>
                  <a:off x="8098470" y="1959668"/>
                  <a:ext cx="0" cy="39186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4" name="Shape 494"/>
                <p:cNvCxnSpPr/>
                <p:nvPr/>
              </p:nvCxnSpPr>
              <p:spPr>
                <a:xfrm>
                  <a:off x="6857575" y="1959668"/>
                  <a:ext cx="1632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95" name="Shape 495"/>
                <p:cNvSpPr/>
                <p:nvPr/>
              </p:nvSpPr>
              <p:spPr>
                <a:xfrm>
                  <a:off x="6400404" y="3265872"/>
                  <a:ext cx="1502135" cy="653102"/>
                </a:xfrm>
                <a:prstGeom prst="flowChartPreparation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FU</a:t>
                  </a: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96" name="Shape 496"/>
                <p:cNvCxnSpPr/>
                <p:nvPr/>
              </p:nvCxnSpPr>
              <p:spPr>
                <a:xfrm>
                  <a:off x="6465714" y="2678080"/>
                  <a:ext cx="391861" cy="5877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497" name="Shape 497"/>
                <p:cNvCxnSpPr/>
                <p:nvPr/>
              </p:nvCxnSpPr>
              <p:spPr>
                <a:xfrm flipH="1">
                  <a:off x="7445367" y="2678080"/>
                  <a:ext cx="261241" cy="58779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sp>
              <p:nvSpPr>
                <p:cNvPr id="498" name="Shape 498"/>
                <p:cNvSpPr/>
                <p:nvPr/>
              </p:nvSpPr>
              <p:spPr>
                <a:xfrm>
                  <a:off x="6485445" y="4993973"/>
                  <a:ext cx="1332000" cy="391800"/>
                </a:xfrm>
                <a:prstGeom prst="rect">
                  <a:avLst/>
                </a:prstGeom>
                <a:solidFill>
                  <a:srgbClr val="729FCF"/>
                </a:solidFill>
                <a:ln w="9525" cap="flat" cmpd="sng">
                  <a:solidFill>
                    <a:srgbClr val="3465A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1625" tIns="40800" rIns="81625" bIns="40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REG</a:t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99" name="Shape 499"/>
                <p:cNvCxnSpPr/>
                <p:nvPr/>
              </p:nvCxnSpPr>
              <p:spPr>
                <a:xfrm>
                  <a:off x="7118818" y="3918975"/>
                  <a:ext cx="21484" cy="10449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500" name="Shape 500"/>
                <p:cNvCxnSpPr/>
                <p:nvPr/>
              </p:nvCxnSpPr>
              <p:spPr>
                <a:xfrm>
                  <a:off x="7158339" y="5415777"/>
                  <a:ext cx="0" cy="93612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lg" len="lg"/>
                </a:ln>
              </p:spPr>
            </p:cxnSp>
            <p:cxnSp>
              <p:nvCxnSpPr>
                <p:cNvPr id="501" name="Shape 501"/>
                <p:cNvCxnSpPr/>
                <p:nvPr/>
              </p:nvCxnSpPr>
              <p:spPr>
                <a:xfrm>
                  <a:off x="7158339" y="5750434"/>
                  <a:ext cx="1331991" cy="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Shape 502"/>
                <p:cNvCxnSpPr/>
                <p:nvPr/>
              </p:nvCxnSpPr>
              <p:spPr>
                <a:xfrm>
                  <a:off x="8490328" y="1959667"/>
                  <a:ext cx="19602" cy="379076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03" name="Shape 503"/>
              <p:cNvSpPr txBox="1"/>
              <p:nvPr/>
            </p:nvSpPr>
            <p:spPr>
              <a:xfrm>
                <a:off x="5287368" y="1312038"/>
                <a:ext cx="200865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Example Block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4" name="Shape 504"/>
            <p:cNvSpPr/>
            <p:nvPr/>
          </p:nvSpPr>
          <p:spPr>
            <a:xfrm rot="10800000" flipH="1">
              <a:off x="5456321" y="2003317"/>
              <a:ext cx="564127" cy="164535"/>
            </a:xfrm>
            <a:prstGeom prst="trapezoid">
              <a:avLst>
                <a:gd name="adj" fmla="val 73059"/>
              </a:avLst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 rot="10800000" flipH="1">
              <a:off x="6056966" y="2004492"/>
              <a:ext cx="564127" cy="164535"/>
            </a:xfrm>
            <a:prstGeom prst="trapezoid">
              <a:avLst>
                <a:gd name="adj" fmla="val 73059"/>
              </a:avLst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Shape 506"/>
          <p:cNvSpPr txBox="1"/>
          <p:nvPr/>
        </p:nvSpPr>
        <p:spPr>
          <a:xfrm>
            <a:off x="4092965" y="3170371"/>
            <a:ext cx="44942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mul | add | mul-&gt;add</a:t>
            </a:r>
            <a:endParaRPr/>
          </a:p>
        </p:txBody>
      </p:sp>
      <p:cxnSp>
        <p:nvCxnSpPr>
          <p:cNvPr id="507" name="Shape 507"/>
          <p:cNvCxnSpPr/>
          <p:nvPr/>
        </p:nvCxnSpPr>
        <p:spPr>
          <a:xfrm rot="10800000" flipH="1">
            <a:off x="3109418" y="3530453"/>
            <a:ext cx="914625" cy="138234"/>
          </a:xfrm>
          <a:prstGeom prst="straightConnector1">
            <a:avLst/>
          </a:prstGeom>
          <a:noFill/>
          <a:ln w="264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76"/>
            <a:ext cx="9474324" cy="5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410184" y="279640"/>
            <a:ext cx="8437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75" tIns="41775" rIns="83575" bIns="41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CGRA-ME: Framework Overview</a:t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783000" y="2461700"/>
            <a:ext cx="4239000" cy="972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Mapping Background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396422" y="1825625"/>
            <a:ext cx="87040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main tasks</a:t>
            </a:r>
            <a:endParaRPr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when to perform an operation</a:t>
            </a:r>
            <a:endParaRPr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which functional unit should perform an operation</a:t>
            </a:r>
            <a:endParaRPr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Routing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a valid route for value between subsequent operations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 rot="-626721">
            <a:off x="1087547" y="3485505"/>
            <a:ext cx="7057454" cy="584769"/>
          </a:xfrm>
          <a:prstGeom prst="rect">
            <a:avLst/>
          </a:prstGeom>
          <a:solidFill>
            <a:schemeClr val="lt1"/>
          </a:solidFill>
          <a:ln w="50800" cap="rnd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Modulo Routing Resource Graph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Modulo Routing Resource Graph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Shape 533"/>
          <p:cNvGrpSpPr/>
          <p:nvPr/>
        </p:nvGrpSpPr>
        <p:grpSpPr>
          <a:xfrm>
            <a:off x="1431981" y="2836155"/>
            <a:ext cx="2008659" cy="2703163"/>
            <a:chOff x="5287368" y="1312038"/>
            <a:chExt cx="2008659" cy="2703163"/>
          </a:xfrm>
        </p:grpSpPr>
        <p:grpSp>
          <p:nvGrpSpPr>
            <p:cNvPr id="534" name="Shape 534"/>
            <p:cNvGrpSpPr/>
            <p:nvPr/>
          </p:nvGrpSpPr>
          <p:grpSpPr>
            <a:xfrm>
              <a:off x="5312505" y="1659015"/>
              <a:ext cx="1468791" cy="2356186"/>
              <a:chOff x="5551371" y="1633116"/>
              <a:chExt cx="3134891" cy="5028888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5551371" y="1763737"/>
                <a:ext cx="3134891" cy="4571717"/>
              </a:xfrm>
              <a:prstGeom prst="rect">
                <a:avLst/>
              </a:prstGeom>
              <a:noFill/>
              <a:ln w="9525" cap="flat" cmpd="sng">
                <a:solidFill>
                  <a:srgbClr val="3465A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6" name="Shape 536"/>
              <p:cNvCxnSpPr/>
              <p:nvPr/>
            </p:nvCxnSpPr>
            <p:spPr>
              <a:xfrm>
                <a:off x="6073852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37" name="Shape 537"/>
              <p:cNvCxnSpPr/>
              <p:nvPr/>
            </p:nvCxnSpPr>
            <p:spPr>
              <a:xfrm>
                <a:off x="6269783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38" name="Shape 538"/>
              <p:cNvCxnSpPr/>
              <p:nvPr/>
            </p:nvCxnSpPr>
            <p:spPr>
              <a:xfrm>
                <a:off x="6465714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39" name="Shape 539"/>
              <p:cNvCxnSpPr/>
              <p:nvPr/>
            </p:nvCxnSpPr>
            <p:spPr>
              <a:xfrm>
                <a:off x="6661645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0" name="Shape 540"/>
              <p:cNvCxnSpPr/>
              <p:nvPr/>
            </p:nvCxnSpPr>
            <p:spPr>
              <a:xfrm>
                <a:off x="6857575" y="1959668"/>
                <a:ext cx="0" cy="39186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1" name="Shape 541"/>
              <p:cNvCxnSpPr/>
              <p:nvPr/>
            </p:nvCxnSpPr>
            <p:spPr>
              <a:xfrm>
                <a:off x="7314747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2" name="Shape 542"/>
              <p:cNvCxnSpPr/>
              <p:nvPr/>
            </p:nvCxnSpPr>
            <p:spPr>
              <a:xfrm>
                <a:off x="7510678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3" name="Shape 543"/>
              <p:cNvCxnSpPr/>
              <p:nvPr/>
            </p:nvCxnSpPr>
            <p:spPr>
              <a:xfrm>
                <a:off x="7706608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4" name="Shape 544"/>
              <p:cNvCxnSpPr/>
              <p:nvPr/>
            </p:nvCxnSpPr>
            <p:spPr>
              <a:xfrm>
                <a:off x="7902539" y="1633116"/>
                <a:ext cx="0" cy="7184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5" name="Shape 545"/>
              <p:cNvCxnSpPr/>
              <p:nvPr/>
            </p:nvCxnSpPr>
            <p:spPr>
              <a:xfrm>
                <a:off x="8098470" y="1959668"/>
                <a:ext cx="0" cy="391861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6" name="Shape 546"/>
              <p:cNvCxnSpPr/>
              <p:nvPr/>
            </p:nvCxnSpPr>
            <p:spPr>
              <a:xfrm>
                <a:off x="6857575" y="1959668"/>
                <a:ext cx="163275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Shape 547"/>
              <p:cNvSpPr/>
              <p:nvPr/>
            </p:nvSpPr>
            <p:spPr>
              <a:xfrm>
                <a:off x="6400404" y="3265872"/>
                <a:ext cx="1502135" cy="653102"/>
              </a:xfrm>
              <a:prstGeom prst="flowChartPreparation">
                <a:avLst/>
              </a:prstGeom>
              <a:solidFill>
                <a:srgbClr val="729FCF"/>
              </a:solidFill>
              <a:ln w="9525" cap="flat" cmpd="sng">
                <a:solidFill>
                  <a:srgbClr val="3465A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81625" tIns="40800" rIns="81625" bIns="40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FU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8" name="Shape 548"/>
              <p:cNvCxnSpPr/>
              <p:nvPr/>
            </p:nvCxnSpPr>
            <p:spPr>
              <a:xfrm>
                <a:off x="6465714" y="2678080"/>
                <a:ext cx="391861" cy="58779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49" name="Shape 549"/>
              <p:cNvCxnSpPr/>
              <p:nvPr/>
            </p:nvCxnSpPr>
            <p:spPr>
              <a:xfrm flipH="1">
                <a:off x="7445367" y="2678080"/>
                <a:ext cx="261241" cy="58779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550" name="Shape 550"/>
              <p:cNvSpPr/>
              <p:nvPr/>
            </p:nvSpPr>
            <p:spPr>
              <a:xfrm>
                <a:off x="6531048" y="4996067"/>
                <a:ext cx="1286400" cy="391800"/>
              </a:xfrm>
              <a:prstGeom prst="rect">
                <a:avLst/>
              </a:prstGeom>
              <a:solidFill>
                <a:srgbClr val="729FCF"/>
              </a:solidFill>
              <a:ln w="9525" cap="flat" cmpd="sng">
                <a:solidFill>
                  <a:srgbClr val="3465A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81625" tIns="40800" rIns="81625" bIns="40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REG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1" name="Shape 551"/>
              <p:cNvCxnSpPr/>
              <p:nvPr/>
            </p:nvCxnSpPr>
            <p:spPr>
              <a:xfrm>
                <a:off x="7118818" y="3918975"/>
                <a:ext cx="21484" cy="107709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52" name="Shape 552"/>
              <p:cNvCxnSpPr/>
              <p:nvPr/>
            </p:nvCxnSpPr>
            <p:spPr>
              <a:xfrm>
                <a:off x="7184126" y="5387935"/>
                <a:ext cx="0" cy="1274069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53" name="Shape 553"/>
              <p:cNvCxnSpPr/>
              <p:nvPr/>
            </p:nvCxnSpPr>
            <p:spPr>
              <a:xfrm>
                <a:off x="7184126" y="5738347"/>
                <a:ext cx="125164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Shape 554"/>
              <p:cNvCxnSpPr/>
              <p:nvPr/>
            </p:nvCxnSpPr>
            <p:spPr>
              <a:xfrm flipH="1">
                <a:off x="8432195" y="1959667"/>
                <a:ext cx="58135" cy="37786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55" name="Shape 555"/>
            <p:cNvSpPr txBox="1"/>
            <p:nvPr/>
          </p:nvSpPr>
          <p:spPr>
            <a:xfrm>
              <a:off x="5287368" y="1312038"/>
              <a:ext cx="200865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Example Block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Shape 556"/>
          <p:cNvSpPr/>
          <p:nvPr/>
        </p:nvSpPr>
        <p:spPr>
          <a:xfrm rot="10800000" flipH="1">
            <a:off x="1600934" y="3527434"/>
            <a:ext cx="564127" cy="164535"/>
          </a:xfrm>
          <a:prstGeom prst="trapezoid">
            <a:avLst>
              <a:gd name="adj" fmla="val 73059"/>
            </a:avLst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 rot="10800000" flipH="1">
            <a:off x="2201579" y="3528609"/>
            <a:ext cx="564127" cy="164535"/>
          </a:xfrm>
          <a:prstGeom prst="trapezoid">
            <a:avLst>
              <a:gd name="adj" fmla="val 73059"/>
            </a:avLst>
          </a:prstGeom>
          <a:solidFill>
            <a:srgbClr val="729FCF"/>
          </a:solidFill>
          <a:ln w="9525" cap="flat" cmpd="sng">
            <a:solidFill>
              <a:srgbClr val="3465A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3637642" y="3542312"/>
            <a:ext cx="1012372" cy="6033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723417" y="1717715"/>
            <a:ext cx="4056651" cy="111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Char char="•"/>
            </a:pPr>
            <a:r>
              <a:rPr lang="en-US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Generalizable – handles multiple configuration contexts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Char char="•"/>
            </a:pPr>
            <a:r>
              <a:rPr lang="en-US"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Piecemeal construction</a:t>
            </a:r>
            <a:endParaRPr sz="204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Shape 560"/>
          <p:cNvCxnSpPr>
            <a:stCxn id="561" idx="4"/>
            <a:endCxn id="562" idx="2"/>
          </p:cNvCxnSpPr>
          <p:nvPr/>
        </p:nvCxnSpPr>
        <p:spPr>
          <a:xfrm>
            <a:off x="5094171" y="2514835"/>
            <a:ext cx="602700" cy="50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63" name="Shape 563"/>
          <p:cNvCxnSpPr>
            <a:stCxn id="564" idx="4"/>
            <a:endCxn id="562" idx="1"/>
          </p:cNvCxnSpPr>
          <p:nvPr/>
        </p:nvCxnSpPr>
        <p:spPr>
          <a:xfrm>
            <a:off x="5553335" y="2511606"/>
            <a:ext cx="165600" cy="45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65" name="Shape 565"/>
          <p:cNvSpPr/>
          <p:nvPr/>
        </p:nvSpPr>
        <p:spPr>
          <a:xfrm>
            <a:off x="6868656" y="2362246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Shape 566"/>
          <p:cNvCxnSpPr>
            <a:stCxn id="565" idx="4"/>
            <a:endCxn id="562" idx="6"/>
          </p:cNvCxnSpPr>
          <p:nvPr/>
        </p:nvCxnSpPr>
        <p:spPr>
          <a:xfrm flipH="1">
            <a:off x="5846236" y="2511606"/>
            <a:ext cx="1097100" cy="50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61" name="Shape 561"/>
          <p:cNvSpPr/>
          <p:nvPr/>
        </p:nvSpPr>
        <p:spPr>
          <a:xfrm>
            <a:off x="5019491" y="2365475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5478655" y="2362246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5942116" y="2362246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6405578" y="2362246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5696946" y="2946145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9" name="Shape 569"/>
          <p:cNvCxnSpPr>
            <a:stCxn id="568" idx="4"/>
            <a:endCxn id="562" idx="7"/>
          </p:cNvCxnSpPr>
          <p:nvPr/>
        </p:nvCxnSpPr>
        <p:spPr>
          <a:xfrm flipH="1">
            <a:off x="5824458" y="2511606"/>
            <a:ext cx="655800" cy="45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0" name="Shape 570"/>
          <p:cNvCxnSpPr>
            <a:stCxn id="567" idx="4"/>
            <a:endCxn id="562" idx="0"/>
          </p:cNvCxnSpPr>
          <p:nvPr/>
        </p:nvCxnSpPr>
        <p:spPr>
          <a:xfrm flipH="1">
            <a:off x="5771696" y="2511606"/>
            <a:ext cx="245100" cy="43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1" name="Shape 571"/>
          <p:cNvCxnSpPr>
            <a:endCxn id="561" idx="0"/>
          </p:cNvCxnSpPr>
          <p:nvPr/>
        </p:nvCxnSpPr>
        <p:spPr>
          <a:xfrm>
            <a:off x="5094171" y="2174075"/>
            <a:ext cx="0" cy="19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2" name="Shape 572"/>
          <p:cNvCxnSpPr>
            <a:endCxn id="564" idx="0"/>
          </p:cNvCxnSpPr>
          <p:nvPr/>
        </p:nvCxnSpPr>
        <p:spPr>
          <a:xfrm>
            <a:off x="5553335" y="2174146"/>
            <a:ext cx="0" cy="18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3" name="Shape 573"/>
          <p:cNvCxnSpPr>
            <a:stCxn id="562" idx="4"/>
            <a:endCxn id="574" idx="0"/>
          </p:cNvCxnSpPr>
          <p:nvPr/>
        </p:nvCxnSpPr>
        <p:spPr>
          <a:xfrm>
            <a:off x="5771626" y="3095505"/>
            <a:ext cx="0" cy="29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5" name="Shape 575"/>
          <p:cNvCxnSpPr>
            <a:endCxn id="567" idx="0"/>
          </p:cNvCxnSpPr>
          <p:nvPr/>
        </p:nvCxnSpPr>
        <p:spPr>
          <a:xfrm>
            <a:off x="6012596" y="2174146"/>
            <a:ext cx="4200" cy="18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6" name="Shape 576"/>
          <p:cNvCxnSpPr>
            <a:endCxn id="568" idx="0"/>
          </p:cNvCxnSpPr>
          <p:nvPr/>
        </p:nvCxnSpPr>
        <p:spPr>
          <a:xfrm>
            <a:off x="6478758" y="2174146"/>
            <a:ext cx="1500" cy="18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7" name="Shape 577"/>
          <p:cNvCxnSpPr>
            <a:endCxn id="562" idx="2"/>
          </p:cNvCxnSpPr>
          <p:nvPr/>
        </p:nvCxnSpPr>
        <p:spPr>
          <a:xfrm rot="10800000" flipH="1">
            <a:off x="1883046" y="3020825"/>
            <a:ext cx="3813900" cy="5736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78" name="Shape 578"/>
          <p:cNvCxnSpPr>
            <a:stCxn id="567" idx="4"/>
            <a:endCxn id="579" idx="0"/>
          </p:cNvCxnSpPr>
          <p:nvPr/>
        </p:nvCxnSpPr>
        <p:spPr>
          <a:xfrm>
            <a:off x="6016796" y="2511606"/>
            <a:ext cx="222000" cy="43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79" name="Shape 579"/>
          <p:cNvSpPr/>
          <p:nvPr/>
        </p:nvSpPr>
        <p:spPr>
          <a:xfrm>
            <a:off x="6164171" y="2946145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Shape 580"/>
          <p:cNvCxnSpPr>
            <a:stCxn id="561" idx="4"/>
            <a:endCxn id="579" idx="2"/>
          </p:cNvCxnSpPr>
          <p:nvPr/>
        </p:nvCxnSpPr>
        <p:spPr>
          <a:xfrm>
            <a:off x="5094171" y="2514835"/>
            <a:ext cx="1070100" cy="506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81" name="Shape 581"/>
          <p:cNvCxnSpPr>
            <a:stCxn id="568" idx="4"/>
            <a:endCxn id="579" idx="7"/>
          </p:cNvCxnSpPr>
          <p:nvPr/>
        </p:nvCxnSpPr>
        <p:spPr>
          <a:xfrm flipH="1">
            <a:off x="6291558" y="2511606"/>
            <a:ext cx="188700" cy="45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82" name="Shape 582"/>
          <p:cNvCxnSpPr>
            <a:stCxn id="579" idx="4"/>
            <a:endCxn id="583" idx="0"/>
          </p:cNvCxnSpPr>
          <p:nvPr/>
        </p:nvCxnSpPr>
        <p:spPr>
          <a:xfrm flipH="1">
            <a:off x="6234951" y="3095505"/>
            <a:ext cx="3900" cy="29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84" name="Shape 584"/>
          <p:cNvCxnSpPr>
            <a:stCxn id="565" idx="4"/>
            <a:endCxn id="579" idx="6"/>
          </p:cNvCxnSpPr>
          <p:nvPr/>
        </p:nvCxnSpPr>
        <p:spPr>
          <a:xfrm flipH="1">
            <a:off x="6313636" y="2511606"/>
            <a:ext cx="629700" cy="50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85" name="Shape 585"/>
          <p:cNvCxnSpPr>
            <a:stCxn id="564" idx="4"/>
            <a:endCxn id="579" idx="1"/>
          </p:cNvCxnSpPr>
          <p:nvPr/>
        </p:nvCxnSpPr>
        <p:spPr>
          <a:xfrm>
            <a:off x="5553335" y="2511606"/>
            <a:ext cx="632700" cy="45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86" name="Shape 586"/>
          <p:cNvCxnSpPr>
            <a:endCxn id="579" idx="3"/>
          </p:cNvCxnSpPr>
          <p:nvPr/>
        </p:nvCxnSpPr>
        <p:spPr>
          <a:xfrm rot="10800000" flipH="1">
            <a:off x="2459144" y="3073632"/>
            <a:ext cx="3726900" cy="5529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74" name="Shape 574"/>
          <p:cNvSpPr/>
          <p:nvPr/>
        </p:nvSpPr>
        <p:spPr>
          <a:xfrm>
            <a:off x="5696946" y="3392952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6160407" y="3392952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5911473" y="3811247"/>
            <a:ext cx="149360" cy="149360"/>
          </a:xfrm>
          <a:prstGeom prst="ellipse">
            <a:avLst/>
          </a:prstGeom>
          <a:solidFill>
            <a:schemeClr val="accent2"/>
          </a:solidFill>
          <a:ln w="26425" cap="flat" cmpd="sng">
            <a:solidFill>
              <a:srgbClr val="713B3B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5912006" y="4246762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Shape 589"/>
          <p:cNvCxnSpPr>
            <a:stCxn id="574" idx="4"/>
            <a:endCxn id="587" idx="1"/>
          </p:cNvCxnSpPr>
          <p:nvPr/>
        </p:nvCxnSpPr>
        <p:spPr>
          <a:xfrm>
            <a:off x="5771626" y="3542312"/>
            <a:ext cx="161700" cy="29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0" name="Shape 590"/>
          <p:cNvCxnSpPr>
            <a:stCxn id="583" idx="4"/>
            <a:endCxn id="587" idx="7"/>
          </p:cNvCxnSpPr>
          <p:nvPr/>
        </p:nvCxnSpPr>
        <p:spPr>
          <a:xfrm flipH="1">
            <a:off x="6038887" y="3542312"/>
            <a:ext cx="196200" cy="29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1" name="Shape 591"/>
          <p:cNvCxnSpPr>
            <a:stCxn id="587" idx="4"/>
            <a:endCxn id="588" idx="0"/>
          </p:cNvCxnSpPr>
          <p:nvPr/>
        </p:nvCxnSpPr>
        <p:spPr>
          <a:xfrm>
            <a:off x="5986153" y="3960607"/>
            <a:ext cx="600" cy="28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2" name="Shape 592"/>
          <p:cNvCxnSpPr>
            <a:stCxn id="588" idx="4"/>
            <a:endCxn id="593" idx="0"/>
          </p:cNvCxnSpPr>
          <p:nvPr/>
        </p:nvCxnSpPr>
        <p:spPr>
          <a:xfrm flipH="1">
            <a:off x="5986086" y="4396122"/>
            <a:ext cx="600" cy="30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4" name="Shape 594"/>
          <p:cNvCxnSpPr>
            <a:endCxn id="587" idx="2"/>
          </p:cNvCxnSpPr>
          <p:nvPr/>
        </p:nvCxnSpPr>
        <p:spPr>
          <a:xfrm rot="10800000" flipH="1">
            <a:off x="2216373" y="3885927"/>
            <a:ext cx="3695100" cy="2481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5" name="Shape 595"/>
          <p:cNvSpPr txBox="1"/>
          <p:nvPr/>
        </p:nvSpPr>
        <p:spPr>
          <a:xfrm>
            <a:off x="3334985" y="5149977"/>
            <a:ext cx="20605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previous clock cycle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Shape 596"/>
          <p:cNvCxnSpPr>
            <a:stCxn id="597" idx="6"/>
          </p:cNvCxnSpPr>
          <p:nvPr/>
        </p:nvCxnSpPr>
        <p:spPr>
          <a:xfrm>
            <a:off x="6060833" y="5149977"/>
            <a:ext cx="629700" cy="200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5911473" y="4705928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5911473" y="5075297"/>
            <a:ext cx="149360" cy="149360"/>
          </a:xfrm>
          <a:prstGeom prst="ellipse">
            <a:avLst/>
          </a:prstGeom>
          <a:solidFill>
            <a:schemeClr val="accent6"/>
          </a:solidFill>
          <a:ln w="26425" cap="flat" cmpd="sng">
            <a:solidFill>
              <a:srgbClr val="555D6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5911473" y="5438506"/>
            <a:ext cx="149360" cy="149360"/>
          </a:xfrm>
          <a:prstGeom prst="ellipse">
            <a:avLst/>
          </a:prstGeom>
          <a:solidFill>
            <a:schemeClr val="accent1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Shape 599"/>
          <p:cNvCxnSpPr>
            <a:stCxn id="593" idx="4"/>
            <a:endCxn id="597" idx="0"/>
          </p:cNvCxnSpPr>
          <p:nvPr/>
        </p:nvCxnSpPr>
        <p:spPr>
          <a:xfrm>
            <a:off x="5986153" y="4855288"/>
            <a:ext cx="0" cy="21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00" name="Shape 600"/>
          <p:cNvCxnSpPr>
            <a:endCxn id="598" idx="2"/>
          </p:cNvCxnSpPr>
          <p:nvPr/>
        </p:nvCxnSpPr>
        <p:spPr>
          <a:xfrm>
            <a:off x="5309073" y="5323586"/>
            <a:ext cx="602400" cy="189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01" name="Shape 601"/>
          <p:cNvCxnSpPr>
            <a:stCxn id="598" idx="4"/>
          </p:cNvCxnSpPr>
          <p:nvPr/>
        </p:nvCxnSpPr>
        <p:spPr>
          <a:xfrm flipH="1">
            <a:off x="5983153" y="5587866"/>
            <a:ext cx="3000" cy="19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02" name="Shape 602"/>
          <p:cNvCxnSpPr>
            <a:stCxn id="598" idx="6"/>
            <a:endCxn id="565" idx="6"/>
          </p:cNvCxnSpPr>
          <p:nvPr/>
        </p:nvCxnSpPr>
        <p:spPr>
          <a:xfrm rot="10800000" flipH="1">
            <a:off x="6060833" y="2436986"/>
            <a:ext cx="957300" cy="3076200"/>
          </a:xfrm>
          <a:prstGeom prst="curvedConnector3">
            <a:avLst>
              <a:gd name="adj1" fmla="val 11651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03" name="Shape 603"/>
          <p:cNvSpPr txBox="1"/>
          <p:nvPr/>
        </p:nvSpPr>
        <p:spPr>
          <a:xfrm>
            <a:off x="6628433" y="5196160"/>
            <a:ext cx="1547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next clock cycle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597" idx="2"/>
          </p:cNvCxnSpPr>
          <p:nvPr/>
        </p:nvCxnSpPr>
        <p:spPr>
          <a:xfrm>
            <a:off x="2178873" y="4872477"/>
            <a:ext cx="3732600" cy="2775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Shape 609"/>
          <p:cNvGrpSpPr/>
          <p:nvPr/>
        </p:nvGrpSpPr>
        <p:grpSpPr>
          <a:xfrm>
            <a:off x="5324745" y="1547156"/>
            <a:ext cx="3542237" cy="3895559"/>
            <a:chOff x="5324745" y="1942946"/>
            <a:chExt cx="3542237" cy="3895559"/>
          </a:xfrm>
        </p:grpSpPr>
        <p:grpSp>
          <p:nvGrpSpPr>
            <p:cNvPr id="610" name="Shape 610"/>
            <p:cNvGrpSpPr/>
            <p:nvPr/>
          </p:nvGrpSpPr>
          <p:grpSpPr>
            <a:xfrm>
              <a:off x="5324745" y="1942946"/>
              <a:ext cx="3404468" cy="3895559"/>
              <a:chOff x="1771" y="1289"/>
              <a:chExt cx="2156" cy="2467"/>
            </a:xfrm>
          </p:grpSpPr>
          <p:sp>
            <p:nvSpPr>
              <p:cNvPr id="611" name="Shape 611"/>
              <p:cNvSpPr/>
              <p:nvPr/>
            </p:nvSpPr>
            <p:spPr>
              <a:xfrm>
                <a:off x="1771" y="1289"/>
                <a:ext cx="2155" cy="2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12" name="Shape 6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771" y="1289"/>
                <a:ext cx="2156" cy="2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3" name="Shape 613"/>
            <p:cNvSpPr txBox="1"/>
            <p:nvPr/>
          </p:nvSpPr>
          <p:spPr>
            <a:xfrm>
              <a:off x="7090610" y="1950554"/>
              <a:ext cx="17763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Flow Graph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Shape 614"/>
          <p:cNvSpPr txBox="1">
            <a:spLocks noGrp="1"/>
          </p:cNvSpPr>
          <p:nvPr>
            <p:ph type="title"/>
          </p:nvPr>
        </p:nvSpPr>
        <p:spPr>
          <a:xfrm>
            <a:off x="421024" y="490223"/>
            <a:ext cx="7886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2-context Example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5" name="Shape 615"/>
          <p:cNvGrpSpPr/>
          <p:nvPr/>
        </p:nvGrpSpPr>
        <p:grpSpPr>
          <a:xfrm>
            <a:off x="600663" y="1655745"/>
            <a:ext cx="4467428" cy="3846896"/>
            <a:chOff x="1224846" y="800409"/>
            <a:chExt cx="6725394" cy="5791227"/>
          </a:xfrm>
        </p:grpSpPr>
        <p:sp>
          <p:nvSpPr>
            <p:cNvPr id="616" name="Shape 616"/>
            <p:cNvSpPr/>
            <p:nvPr/>
          </p:nvSpPr>
          <p:spPr>
            <a:xfrm>
              <a:off x="4670332" y="165462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5334360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6004602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674844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5650045" y="249436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325730" y="249436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5650045" y="314052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6320287" y="314052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5960287" y="3745449"/>
              <a:ext cx="216000" cy="216000"/>
            </a:xfrm>
            <a:prstGeom prst="ellipse">
              <a:avLst/>
            </a:prstGeom>
            <a:solidFill>
              <a:schemeClr val="accent2"/>
            </a:solidFill>
            <a:ln w="26425" cap="flat" cmpd="sng">
              <a:solidFill>
                <a:srgbClr val="713B3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5961057" y="4375276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5960287" y="503930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60287" y="5573476"/>
              <a:ext cx="216000" cy="216000"/>
            </a:xfrm>
            <a:prstGeom prst="ellipse">
              <a:avLst/>
            </a:prstGeom>
            <a:solidFill>
              <a:schemeClr val="accent6"/>
            </a:solidFill>
            <a:ln w="26425" cap="flat" cmpd="sng">
              <a:solidFill>
                <a:srgbClr val="555D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960287" y="6098736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9" name="Shape 629"/>
            <p:cNvCxnSpPr>
              <a:stCxn id="616" idx="4"/>
              <a:endCxn id="620" idx="2"/>
            </p:cNvCxnSpPr>
            <p:nvPr/>
          </p:nvCxnSpPr>
          <p:spPr>
            <a:xfrm>
              <a:off x="4778332" y="1870621"/>
              <a:ext cx="871500" cy="73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0" name="Shape 630"/>
            <p:cNvCxnSpPr>
              <a:stCxn id="617" idx="4"/>
              <a:endCxn id="620" idx="1"/>
            </p:cNvCxnSpPr>
            <p:nvPr/>
          </p:nvCxnSpPr>
          <p:spPr>
            <a:xfrm>
              <a:off x="5442360" y="1865951"/>
              <a:ext cx="2394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1" name="Shape 631"/>
            <p:cNvCxnSpPr>
              <a:stCxn id="618" idx="4"/>
              <a:endCxn id="621" idx="0"/>
            </p:cNvCxnSpPr>
            <p:nvPr/>
          </p:nvCxnSpPr>
          <p:spPr>
            <a:xfrm>
              <a:off x="6112602" y="1865951"/>
              <a:ext cx="321000" cy="62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2" name="Shape 632"/>
            <p:cNvCxnSpPr>
              <a:stCxn id="616" idx="4"/>
              <a:endCxn id="621" idx="2"/>
            </p:cNvCxnSpPr>
            <p:nvPr/>
          </p:nvCxnSpPr>
          <p:spPr>
            <a:xfrm>
              <a:off x="4778332" y="1870621"/>
              <a:ext cx="1547400" cy="73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3" name="Shape 633"/>
            <p:cNvCxnSpPr>
              <a:stCxn id="619" idx="4"/>
              <a:endCxn id="620" idx="7"/>
            </p:cNvCxnSpPr>
            <p:nvPr/>
          </p:nvCxnSpPr>
          <p:spPr>
            <a:xfrm flipH="1">
              <a:off x="5834544" y="1865951"/>
              <a:ext cx="9483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4" name="Shape 634"/>
            <p:cNvCxnSpPr>
              <a:stCxn id="618" idx="4"/>
              <a:endCxn id="620" idx="0"/>
            </p:cNvCxnSpPr>
            <p:nvPr/>
          </p:nvCxnSpPr>
          <p:spPr>
            <a:xfrm flipH="1">
              <a:off x="5758002" y="1865951"/>
              <a:ext cx="354600" cy="62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5" name="Shape 635"/>
            <p:cNvCxnSpPr>
              <a:stCxn id="619" idx="4"/>
              <a:endCxn id="621" idx="7"/>
            </p:cNvCxnSpPr>
            <p:nvPr/>
          </p:nvCxnSpPr>
          <p:spPr>
            <a:xfrm flipH="1">
              <a:off x="6510144" y="1865951"/>
              <a:ext cx="2727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6" name="Shape 636"/>
            <p:cNvCxnSpPr>
              <a:stCxn id="617" idx="4"/>
              <a:endCxn id="621" idx="1"/>
            </p:cNvCxnSpPr>
            <p:nvPr/>
          </p:nvCxnSpPr>
          <p:spPr>
            <a:xfrm>
              <a:off x="5442360" y="1865951"/>
              <a:ext cx="9150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7" name="Shape 637"/>
            <p:cNvCxnSpPr>
              <a:endCxn id="616" idx="0"/>
            </p:cNvCxnSpPr>
            <p:nvPr/>
          </p:nvCxnSpPr>
          <p:spPr>
            <a:xfrm>
              <a:off x="4778332" y="1377721"/>
              <a:ext cx="0" cy="276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8" name="Shape 638"/>
            <p:cNvCxnSpPr>
              <a:endCxn id="617" idx="0"/>
            </p:cNvCxnSpPr>
            <p:nvPr/>
          </p:nvCxnSpPr>
          <p:spPr>
            <a:xfrm>
              <a:off x="5442360" y="1377551"/>
              <a:ext cx="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39" name="Shape 639"/>
            <p:cNvCxnSpPr>
              <a:stCxn id="620" idx="4"/>
              <a:endCxn id="622" idx="0"/>
            </p:cNvCxnSpPr>
            <p:nvPr/>
          </p:nvCxnSpPr>
          <p:spPr>
            <a:xfrm>
              <a:off x="5758045" y="2710367"/>
              <a:ext cx="0" cy="42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0" name="Shape 640"/>
            <p:cNvCxnSpPr>
              <a:stCxn id="621" idx="4"/>
              <a:endCxn id="623" idx="0"/>
            </p:cNvCxnSpPr>
            <p:nvPr/>
          </p:nvCxnSpPr>
          <p:spPr>
            <a:xfrm flipH="1">
              <a:off x="6428330" y="2710367"/>
              <a:ext cx="5400" cy="42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1" name="Shape 641"/>
            <p:cNvCxnSpPr>
              <a:endCxn id="618" idx="0"/>
            </p:cNvCxnSpPr>
            <p:nvPr/>
          </p:nvCxnSpPr>
          <p:spPr>
            <a:xfrm>
              <a:off x="6106302" y="1377551"/>
              <a:ext cx="630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2" name="Shape 642"/>
            <p:cNvCxnSpPr>
              <a:endCxn id="619" idx="0"/>
            </p:cNvCxnSpPr>
            <p:nvPr/>
          </p:nvCxnSpPr>
          <p:spPr>
            <a:xfrm>
              <a:off x="6780444" y="1377551"/>
              <a:ext cx="240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3" name="Shape 643"/>
            <p:cNvCxnSpPr>
              <a:stCxn id="622" idx="4"/>
              <a:endCxn id="624" idx="1"/>
            </p:cNvCxnSpPr>
            <p:nvPr/>
          </p:nvCxnSpPr>
          <p:spPr>
            <a:xfrm>
              <a:off x="5758045" y="3356524"/>
              <a:ext cx="234000" cy="42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4" name="Shape 644"/>
            <p:cNvCxnSpPr>
              <a:stCxn id="623" idx="4"/>
              <a:endCxn id="624" idx="7"/>
            </p:cNvCxnSpPr>
            <p:nvPr/>
          </p:nvCxnSpPr>
          <p:spPr>
            <a:xfrm flipH="1">
              <a:off x="6144787" y="3356524"/>
              <a:ext cx="283500" cy="42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5" name="Shape 645"/>
            <p:cNvCxnSpPr>
              <a:stCxn id="624" idx="4"/>
              <a:endCxn id="625" idx="0"/>
            </p:cNvCxnSpPr>
            <p:nvPr/>
          </p:nvCxnSpPr>
          <p:spPr>
            <a:xfrm>
              <a:off x="6068287" y="3961449"/>
              <a:ext cx="900" cy="41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6" name="Shape 646"/>
            <p:cNvCxnSpPr>
              <a:stCxn id="625" idx="4"/>
              <a:endCxn id="626" idx="0"/>
            </p:cNvCxnSpPr>
            <p:nvPr/>
          </p:nvCxnSpPr>
          <p:spPr>
            <a:xfrm flipH="1">
              <a:off x="6068157" y="4591276"/>
              <a:ext cx="900" cy="447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7" name="Shape 647"/>
            <p:cNvCxnSpPr>
              <a:stCxn id="626" idx="4"/>
              <a:endCxn id="627" idx="0"/>
            </p:cNvCxnSpPr>
            <p:nvPr/>
          </p:nvCxnSpPr>
          <p:spPr>
            <a:xfrm>
              <a:off x="6068287" y="5255307"/>
              <a:ext cx="0" cy="31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48" name="Shape 648"/>
            <p:cNvCxnSpPr>
              <a:stCxn id="649" idx="6"/>
              <a:endCxn id="628" idx="2"/>
            </p:cNvCxnSpPr>
            <p:nvPr/>
          </p:nvCxnSpPr>
          <p:spPr>
            <a:xfrm>
              <a:off x="2730801" y="5681476"/>
              <a:ext cx="3229500" cy="525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50" name="Shape 650"/>
            <p:cNvCxnSpPr>
              <a:stCxn id="627" idx="6"/>
              <a:endCxn id="651" idx="5"/>
            </p:cNvCxnSpPr>
            <p:nvPr/>
          </p:nvCxnSpPr>
          <p:spPr>
            <a:xfrm flipH="1">
              <a:off x="2699287" y="5681476"/>
              <a:ext cx="3477000" cy="601500"/>
            </a:xfrm>
            <a:prstGeom prst="curvedConnector4">
              <a:avLst>
                <a:gd name="adj1" fmla="val -15346"/>
                <a:gd name="adj2" fmla="val 264763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652" name="Shape 652"/>
            <p:cNvSpPr/>
            <p:nvPr/>
          </p:nvSpPr>
          <p:spPr>
            <a:xfrm>
              <a:off x="7344532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3" name="Shape 653"/>
            <p:cNvCxnSpPr>
              <a:stCxn id="628" idx="6"/>
              <a:endCxn id="652" idx="6"/>
            </p:cNvCxnSpPr>
            <p:nvPr/>
          </p:nvCxnSpPr>
          <p:spPr>
            <a:xfrm rot="10800000" flipH="1">
              <a:off x="6176287" y="1757736"/>
              <a:ext cx="1384200" cy="4449000"/>
            </a:xfrm>
            <a:prstGeom prst="curvedConnector3">
              <a:avLst>
                <a:gd name="adj1" fmla="val 1259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54" name="Shape 654"/>
            <p:cNvCxnSpPr>
              <a:stCxn id="652" idx="4"/>
              <a:endCxn id="621" idx="6"/>
            </p:cNvCxnSpPr>
            <p:nvPr/>
          </p:nvCxnSpPr>
          <p:spPr>
            <a:xfrm flipH="1">
              <a:off x="6541732" y="1865951"/>
              <a:ext cx="910800" cy="73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55" name="Shape 655"/>
            <p:cNvCxnSpPr>
              <a:stCxn id="652" idx="4"/>
              <a:endCxn id="620" idx="6"/>
            </p:cNvCxnSpPr>
            <p:nvPr/>
          </p:nvCxnSpPr>
          <p:spPr>
            <a:xfrm flipH="1">
              <a:off x="5865832" y="1865951"/>
              <a:ext cx="1586700" cy="73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656" name="Shape 656"/>
            <p:cNvSpPr/>
            <p:nvPr/>
          </p:nvSpPr>
          <p:spPr>
            <a:xfrm>
              <a:off x="1224846" y="165462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888874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559116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3229358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204559" y="249436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2880244" y="249436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2204559" y="314052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874801" y="3140524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514801" y="3745449"/>
              <a:ext cx="216000" cy="216000"/>
            </a:xfrm>
            <a:prstGeom prst="ellipse">
              <a:avLst/>
            </a:prstGeom>
            <a:solidFill>
              <a:schemeClr val="accent2"/>
            </a:solidFill>
            <a:ln w="26425" cap="flat" cmpd="sng">
              <a:solidFill>
                <a:srgbClr val="713B3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2515571" y="4375276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2514801" y="5039307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2514801" y="5573476"/>
              <a:ext cx="216000" cy="216000"/>
            </a:xfrm>
            <a:prstGeom prst="ellipse">
              <a:avLst/>
            </a:prstGeom>
            <a:solidFill>
              <a:schemeClr val="accent6"/>
            </a:solidFill>
            <a:ln w="26425" cap="flat" cmpd="sng">
              <a:solidFill>
                <a:srgbClr val="555D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2514801" y="6098736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7" name="Shape 667"/>
            <p:cNvCxnSpPr>
              <a:stCxn id="656" idx="4"/>
              <a:endCxn id="660" idx="2"/>
            </p:cNvCxnSpPr>
            <p:nvPr/>
          </p:nvCxnSpPr>
          <p:spPr>
            <a:xfrm>
              <a:off x="1332846" y="1870621"/>
              <a:ext cx="871500" cy="73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68" name="Shape 668"/>
            <p:cNvCxnSpPr>
              <a:stCxn id="657" idx="4"/>
              <a:endCxn id="660" idx="1"/>
            </p:cNvCxnSpPr>
            <p:nvPr/>
          </p:nvCxnSpPr>
          <p:spPr>
            <a:xfrm>
              <a:off x="1996874" y="1865951"/>
              <a:ext cx="2394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69" name="Shape 669"/>
            <p:cNvCxnSpPr>
              <a:stCxn id="658" idx="4"/>
              <a:endCxn id="661" idx="0"/>
            </p:cNvCxnSpPr>
            <p:nvPr/>
          </p:nvCxnSpPr>
          <p:spPr>
            <a:xfrm>
              <a:off x="2667116" y="1865951"/>
              <a:ext cx="321000" cy="62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0" name="Shape 670"/>
            <p:cNvCxnSpPr>
              <a:stCxn id="656" idx="4"/>
              <a:endCxn id="661" idx="2"/>
            </p:cNvCxnSpPr>
            <p:nvPr/>
          </p:nvCxnSpPr>
          <p:spPr>
            <a:xfrm>
              <a:off x="1332846" y="1870621"/>
              <a:ext cx="1547400" cy="73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1" name="Shape 671"/>
            <p:cNvCxnSpPr>
              <a:stCxn id="659" idx="4"/>
              <a:endCxn id="660" idx="7"/>
            </p:cNvCxnSpPr>
            <p:nvPr/>
          </p:nvCxnSpPr>
          <p:spPr>
            <a:xfrm flipH="1">
              <a:off x="2389058" y="1865951"/>
              <a:ext cx="9483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2" name="Shape 672"/>
            <p:cNvCxnSpPr>
              <a:stCxn id="658" idx="4"/>
              <a:endCxn id="660" idx="0"/>
            </p:cNvCxnSpPr>
            <p:nvPr/>
          </p:nvCxnSpPr>
          <p:spPr>
            <a:xfrm flipH="1">
              <a:off x="2312516" y="1865951"/>
              <a:ext cx="354600" cy="628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3" name="Shape 673"/>
            <p:cNvCxnSpPr>
              <a:stCxn id="659" idx="4"/>
              <a:endCxn id="661" idx="7"/>
            </p:cNvCxnSpPr>
            <p:nvPr/>
          </p:nvCxnSpPr>
          <p:spPr>
            <a:xfrm flipH="1">
              <a:off x="3064658" y="1865951"/>
              <a:ext cx="2727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4" name="Shape 674"/>
            <p:cNvCxnSpPr>
              <a:stCxn id="657" idx="4"/>
              <a:endCxn id="661" idx="1"/>
            </p:cNvCxnSpPr>
            <p:nvPr/>
          </p:nvCxnSpPr>
          <p:spPr>
            <a:xfrm>
              <a:off x="1996874" y="1865951"/>
              <a:ext cx="915000" cy="65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5" name="Shape 675"/>
            <p:cNvCxnSpPr>
              <a:endCxn id="656" idx="0"/>
            </p:cNvCxnSpPr>
            <p:nvPr/>
          </p:nvCxnSpPr>
          <p:spPr>
            <a:xfrm>
              <a:off x="1332846" y="1377721"/>
              <a:ext cx="0" cy="276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6" name="Shape 676"/>
            <p:cNvCxnSpPr>
              <a:endCxn id="657" idx="0"/>
            </p:cNvCxnSpPr>
            <p:nvPr/>
          </p:nvCxnSpPr>
          <p:spPr>
            <a:xfrm>
              <a:off x="1996874" y="1377551"/>
              <a:ext cx="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7" name="Shape 677"/>
            <p:cNvCxnSpPr>
              <a:stCxn id="660" idx="4"/>
              <a:endCxn id="662" idx="0"/>
            </p:cNvCxnSpPr>
            <p:nvPr/>
          </p:nvCxnSpPr>
          <p:spPr>
            <a:xfrm>
              <a:off x="2312559" y="2710367"/>
              <a:ext cx="0" cy="42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8" name="Shape 678"/>
            <p:cNvCxnSpPr>
              <a:stCxn id="661" idx="4"/>
              <a:endCxn id="663" idx="0"/>
            </p:cNvCxnSpPr>
            <p:nvPr/>
          </p:nvCxnSpPr>
          <p:spPr>
            <a:xfrm flipH="1">
              <a:off x="2982844" y="2710367"/>
              <a:ext cx="5400" cy="429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79" name="Shape 679"/>
            <p:cNvCxnSpPr>
              <a:endCxn id="658" idx="0"/>
            </p:cNvCxnSpPr>
            <p:nvPr/>
          </p:nvCxnSpPr>
          <p:spPr>
            <a:xfrm>
              <a:off x="2660816" y="1377551"/>
              <a:ext cx="630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0" name="Shape 680"/>
            <p:cNvCxnSpPr>
              <a:endCxn id="659" idx="0"/>
            </p:cNvCxnSpPr>
            <p:nvPr/>
          </p:nvCxnSpPr>
          <p:spPr>
            <a:xfrm>
              <a:off x="3334958" y="1377551"/>
              <a:ext cx="2400" cy="27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1" name="Shape 681"/>
            <p:cNvCxnSpPr>
              <a:stCxn id="662" idx="4"/>
              <a:endCxn id="664" idx="1"/>
            </p:cNvCxnSpPr>
            <p:nvPr/>
          </p:nvCxnSpPr>
          <p:spPr>
            <a:xfrm>
              <a:off x="2312559" y="3356524"/>
              <a:ext cx="234000" cy="42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2" name="Shape 682"/>
            <p:cNvCxnSpPr>
              <a:stCxn id="663" idx="4"/>
              <a:endCxn id="664" idx="7"/>
            </p:cNvCxnSpPr>
            <p:nvPr/>
          </p:nvCxnSpPr>
          <p:spPr>
            <a:xfrm flipH="1">
              <a:off x="2699301" y="3356524"/>
              <a:ext cx="283500" cy="42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3" name="Shape 683"/>
            <p:cNvCxnSpPr>
              <a:stCxn id="664" idx="4"/>
              <a:endCxn id="665" idx="0"/>
            </p:cNvCxnSpPr>
            <p:nvPr/>
          </p:nvCxnSpPr>
          <p:spPr>
            <a:xfrm>
              <a:off x="2622801" y="3961449"/>
              <a:ext cx="900" cy="413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4" name="Shape 684"/>
            <p:cNvCxnSpPr>
              <a:stCxn id="665" idx="4"/>
              <a:endCxn id="666" idx="0"/>
            </p:cNvCxnSpPr>
            <p:nvPr/>
          </p:nvCxnSpPr>
          <p:spPr>
            <a:xfrm flipH="1">
              <a:off x="2622671" y="4591276"/>
              <a:ext cx="900" cy="447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5" name="Shape 685"/>
            <p:cNvCxnSpPr>
              <a:stCxn id="666" idx="4"/>
              <a:endCxn id="649" idx="0"/>
            </p:cNvCxnSpPr>
            <p:nvPr/>
          </p:nvCxnSpPr>
          <p:spPr>
            <a:xfrm>
              <a:off x="2622801" y="5255307"/>
              <a:ext cx="0" cy="31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686" name="Shape 686"/>
            <p:cNvSpPr/>
            <p:nvPr/>
          </p:nvSpPr>
          <p:spPr>
            <a:xfrm>
              <a:off x="3899046" y="1649951"/>
              <a:ext cx="216000" cy="2160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7" name="Shape 687"/>
            <p:cNvCxnSpPr>
              <a:stCxn id="651" idx="6"/>
              <a:endCxn id="686" idx="6"/>
            </p:cNvCxnSpPr>
            <p:nvPr/>
          </p:nvCxnSpPr>
          <p:spPr>
            <a:xfrm rot="10800000" flipH="1">
              <a:off x="2730801" y="1757736"/>
              <a:ext cx="1384200" cy="4449000"/>
            </a:xfrm>
            <a:prstGeom prst="curvedConnector3">
              <a:avLst>
                <a:gd name="adj1" fmla="val 1259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8" name="Shape 688"/>
            <p:cNvCxnSpPr>
              <a:stCxn id="686" idx="4"/>
              <a:endCxn id="661" idx="6"/>
            </p:cNvCxnSpPr>
            <p:nvPr/>
          </p:nvCxnSpPr>
          <p:spPr>
            <a:xfrm flipH="1">
              <a:off x="3096246" y="1865951"/>
              <a:ext cx="910800" cy="73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89" name="Shape 689"/>
            <p:cNvCxnSpPr>
              <a:stCxn id="686" idx="4"/>
              <a:endCxn id="660" idx="6"/>
            </p:cNvCxnSpPr>
            <p:nvPr/>
          </p:nvCxnSpPr>
          <p:spPr>
            <a:xfrm flipH="1">
              <a:off x="2420346" y="1865951"/>
              <a:ext cx="1586700" cy="73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90" name="Shape 690"/>
            <p:cNvCxnSpPr>
              <a:stCxn id="651" idx="4"/>
            </p:cNvCxnSpPr>
            <p:nvPr/>
          </p:nvCxnSpPr>
          <p:spPr>
            <a:xfrm flipH="1">
              <a:off x="2618301" y="6314736"/>
              <a:ext cx="4500" cy="276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91" name="Shape 691"/>
            <p:cNvCxnSpPr>
              <a:stCxn id="628" idx="4"/>
            </p:cNvCxnSpPr>
            <p:nvPr/>
          </p:nvCxnSpPr>
          <p:spPr>
            <a:xfrm>
              <a:off x="6068287" y="6314736"/>
              <a:ext cx="0" cy="276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692" name="Shape 692"/>
            <p:cNvSpPr txBox="1"/>
            <p:nvPr/>
          </p:nvSpPr>
          <p:spPr>
            <a:xfrm>
              <a:off x="1332841" y="811511"/>
              <a:ext cx="32799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Cycle / Context 0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Shape 693"/>
            <p:cNvSpPr txBox="1"/>
            <p:nvPr/>
          </p:nvSpPr>
          <p:spPr>
            <a:xfrm>
              <a:off x="4670340" y="800409"/>
              <a:ext cx="32799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Cycle / Context 1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Shape 69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Shape 695"/>
          <p:cNvCxnSpPr/>
          <p:nvPr/>
        </p:nvCxnSpPr>
        <p:spPr>
          <a:xfrm rot="10800000" flipH="1">
            <a:off x="3885621" y="2697671"/>
            <a:ext cx="1807500" cy="9891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triangle" w="lg" len="lg"/>
            <a:tailEnd type="triangle" w="lg" len="lg"/>
          </a:ln>
        </p:spPr>
      </p:cxnSp>
      <p:grpSp>
        <p:nvGrpSpPr>
          <p:cNvPr id="696" name="Shape 696"/>
          <p:cNvGrpSpPr/>
          <p:nvPr/>
        </p:nvGrpSpPr>
        <p:grpSpPr>
          <a:xfrm>
            <a:off x="3946938" y="2906815"/>
            <a:ext cx="1894390" cy="2095966"/>
            <a:chOff x="3946938" y="2634947"/>
            <a:chExt cx="1894390" cy="2095966"/>
          </a:xfrm>
        </p:grpSpPr>
        <p:cxnSp>
          <p:nvCxnSpPr>
            <p:cNvPr id="697" name="Shape 697"/>
            <p:cNvCxnSpPr>
              <a:stCxn id="698" idx="1"/>
            </p:cNvCxnSpPr>
            <p:nvPr/>
          </p:nvCxnSpPr>
          <p:spPr>
            <a:xfrm rot="10800000" flipH="1">
              <a:off x="4108528" y="2634947"/>
              <a:ext cx="1732800" cy="1616700"/>
            </a:xfrm>
            <a:prstGeom prst="curvedConnector3">
              <a:avLst>
                <a:gd name="adj1" fmla="val 38105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698" name="Shape 698"/>
            <p:cNvSpPr/>
            <p:nvPr/>
          </p:nvSpPr>
          <p:spPr>
            <a:xfrm>
              <a:off x="3946938" y="3772381"/>
              <a:ext cx="161590" cy="958532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4113747" y="2339602"/>
            <a:ext cx="2225981" cy="1190816"/>
            <a:chOff x="3562858" y="2547838"/>
            <a:chExt cx="2225981" cy="1190816"/>
          </a:xfrm>
        </p:grpSpPr>
        <p:cxnSp>
          <p:nvCxnSpPr>
            <p:cNvPr id="700" name="Shape 700"/>
            <p:cNvCxnSpPr>
              <a:stCxn id="701" idx="1"/>
            </p:cNvCxnSpPr>
            <p:nvPr/>
          </p:nvCxnSpPr>
          <p:spPr>
            <a:xfrm rot="10800000" flipH="1">
              <a:off x="3893139" y="2648899"/>
              <a:ext cx="1895700" cy="518100"/>
            </a:xfrm>
            <a:prstGeom prst="curvedConnector5">
              <a:avLst>
                <a:gd name="adj1" fmla="val 23652"/>
                <a:gd name="adj2" fmla="val 119777"/>
                <a:gd name="adj3" fmla="val 9201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701" name="Shape 701"/>
            <p:cNvSpPr/>
            <p:nvPr/>
          </p:nvSpPr>
          <p:spPr>
            <a:xfrm rot="1025824">
              <a:off x="3735119" y="2545160"/>
              <a:ext cx="161590" cy="1196171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Shape 702"/>
          <p:cNvSpPr/>
          <p:nvPr/>
        </p:nvSpPr>
        <p:spPr>
          <a:xfrm>
            <a:off x="5213225" y="3770325"/>
            <a:ext cx="3653700" cy="2359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Mappers:</a:t>
            </a:r>
            <a:endParaRPr sz="2600" dirty="0"/>
          </a:p>
          <a:p>
            <a:pPr marL="457200" marR="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-"/>
            </a:pPr>
            <a:r>
              <a:rPr lang="en-US" sz="2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Simulated annealing</a:t>
            </a:r>
            <a:r>
              <a:rPr lang="en-US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dirty="0"/>
          </a:p>
          <a:p>
            <a:pPr marL="457200" marR="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-"/>
            </a:pPr>
            <a:r>
              <a:rPr lang="en-US" sz="2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 Linear Programming </a:t>
            </a:r>
            <a:r>
              <a:rPr lang="en-US" sz="2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(DAC 2018)</a:t>
            </a:r>
            <a:endParaRPr sz="2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CGRA Mapping Using </a:t>
            </a:r>
            <a:br>
              <a:rPr lang="en-US" sz="3600" dirty="0" smtClean="0"/>
            </a:br>
            <a:r>
              <a:rPr lang="en-US" sz="3600" dirty="0" smtClean="0"/>
              <a:t>Integer </a:t>
            </a:r>
            <a:r>
              <a:rPr lang="en-US" sz="3600" dirty="0"/>
              <a:t>Linear Programming</a:t>
            </a:r>
            <a:endParaRPr dirty="0"/>
          </a:p>
        </p:txBody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74258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smtClean="0"/>
              <a:t>Consider </a:t>
            </a:r>
            <a:r>
              <a:rPr lang="en-US" dirty="0"/>
              <a:t>mapping problem as a constraint problem - ILP</a:t>
            </a:r>
            <a:br>
              <a:rPr lang="en-US" dirty="0"/>
            </a:b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smtClean="0"/>
              <a:t>Formulation “highlights”: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Consider two sets of binary variables</a:t>
            </a:r>
            <a:endParaRPr sz="2400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 err="1" smtClean="0"/>
              <a:t>F</a:t>
            </a:r>
            <a:r>
              <a:rPr lang="en-US" sz="2400" i="1" baseline="-25000" dirty="0" err="1" smtClean="0"/>
              <a:t>p,q</a:t>
            </a:r>
            <a:r>
              <a:rPr lang="en-US" sz="2400" dirty="0" smtClean="0"/>
              <a:t> if </a:t>
            </a:r>
            <a:r>
              <a:rPr lang="en-US" sz="2400" dirty="0"/>
              <a:t>1, Op </a:t>
            </a:r>
            <a:r>
              <a:rPr lang="en-US" sz="2400" i="1" dirty="0"/>
              <a:t>q</a:t>
            </a:r>
            <a:r>
              <a:rPr lang="en-US" sz="2400" dirty="0"/>
              <a:t> is mapped to FU </a:t>
            </a:r>
            <a:r>
              <a:rPr lang="en-US" sz="2400" i="1" dirty="0"/>
              <a:t>p</a:t>
            </a:r>
            <a:endParaRPr sz="2400" i="1"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 err="1" smtClean="0"/>
              <a:t>R</a:t>
            </a:r>
            <a:r>
              <a:rPr lang="en-US" sz="2400" i="1" baseline="-25000" dirty="0" err="1" smtClean="0"/>
              <a:t>i,j</a:t>
            </a:r>
            <a:r>
              <a:rPr lang="en-US" sz="2400" dirty="0" smtClean="0"/>
              <a:t> if </a:t>
            </a:r>
            <a:r>
              <a:rPr lang="en-US" sz="2400" dirty="0"/>
              <a:t>1, </a:t>
            </a:r>
            <a:r>
              <a:rPr lang="en-US" sz="2400" dirty="0" smtClean="0"/>
              <a:t>Val </a:t>
            </a:r>
            <a:r>
              <a:rPr lang="en-US" sz="2400" i="1" dirty="0" smtClean="0"/>
              <a:t>j</a:t>
            </a:r>
            <a:r>
              <a:rPr lang="en-US" sz="2400" dirty="0" smtClean="0"/>
              <a:t> </a:t>
            </a:r>
            <a:r>
              <a:rPr lang="en-US" sz="2400" dirty="0"/>
              <a:t>is mapped to RR </a:t>
            </a:r>
            <a:r>
              <a:rPr lang="en-US" sz="2400" i="1" dirty="0" err="1"/>
              <a:t>i</a:t>
            </a:r>
            <a:r>
              <a:rPr lang="en-US" sz="2400" dirty="0"/>
              <a:t/>
            </a:r>
            <a:br>
              <a:rPr lang="en-US" sz="2400" dirty="0"/>
            </a:br>
            <a:endParaRPr sz="900"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Every Op must be mapped to a Functional Unit:</a:t>
            </a:r>
            <a:endParaRPr dirty="0"/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13" name="Shape 713"/>
          <p:cNvPicPr preferRelativeResize="0"/>
          <p:nvPr/>
        </p:nvPicPr>
        <p:blipFill rotWithShape="1">
          <a:blip r:embed="rId3">
            <a:alphaModFix/>
          </a:blip>
          <a:srcRect r="3846" b="13412"/>
          <a:stretch/>
        </p:blipFill>
        <p:spPr>
          <a:xfrm>
            <a:off x="1831668" y="4676321"/>
            <a:ext cx="5256825" cy="1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6064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Mapping Algorithm:</a:t>
            </a:r>
            <a:br>
              <a:rPr lang="en-US" sz="3600"/>
            </a:br>
            <a:r>
              <a:rPr lang="en-US" sz="3600"/>
              <a:t>Integer Linear Programming (cont’d)</a:t>
            </a:r>
            <a:endParaRPr/>
          </a:p>
        </p:txBody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At most one Op can be mapped to a Functional Unit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Values cannot use the same routing resource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Additional constraints guarantee that values are routed from Op outputs to Op inputs.</a:t>
            </a: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722" name="Shape 722"/>
          <p:cNvPicPr preferRelativeResize="0"/>
          <p:nvPr/>
        </p:nvPicPr>
        <p:blipFill rotWithShape="1">
          <a:blip r:embed="rId3">
            <a:alphaModFix/>
          </a:blip>
          <a:srcRect l="1758" b="5802"/>
          <a:stretch/>
        </p:blipFill>
        <p:spPr>
          <a:xfrm>
            <a:off x="1963175" y="3546150"/>
            <a:ext cx="49593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4">
            <a:alphaModFix/>
          </a:blip>
          <a:srcRect t="10921"/>
          <a:stretch/>
        </p:blipFill>
        <p:spPr>
          <a:xfrm>
            <a:off x="1749900" y="2187724"/>
            <a:ext cx="5486400" cy="10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776"/>
            <a:ext cx="9474324" cy="5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Shape 730"/>
          <p:cNvSpPr txBox="1"/>
          <p:nvPr/>
        </p:nvSpPr>
        <p:spPr>
          <a:xfrm>
            <a:off x="410184" y="279640"/>
            <a:ext cx="8437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75" tIns="41775" rIns="83575" bIns="41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CGRA-ME: Framework Overview</a:t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4514400" y="2461700"/>
            <a:ext cx="3839400" cy="3694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4582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CGRA Architectures (1)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394351" y="1578560"/>
            <a:ext cx="398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RaPiD / Totem Project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760485" y="1578559"/>
            <a:ext cx="2319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PipeRench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2104" y="2163334"/>
            <a:ext cx="2879285" cy="232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Screen Shot 2015-12-15 at 21.29.0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702" y="2340997"/>
            <a:ext cx="3347128" cy="23908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/>
        </p:nvSpPr>
        <p:spPr>
          <a:xfrm>
            <a:off x="410184" y="359590"/>
            <a:ext cx="84378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575" tIns="41775" rIns="83575" bIns="417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2"/>
                </a:solidFill>
              </a:rPr>
              <a:t>Verilog Generation (1)</a:t>
            </a:r>
            <a:endParaRPr sz="3991"/>
          </a:p>
        </p:txBody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4707050" y="2333771"/>
            <a:ext cx="44865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dirty="0"/>
              <a:t>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enerate </a:t>
            </a:r>
            <a:r>
              <a:rPr lang="en-US" dirty="0"/>
              <a:t>RTL for:</a:t>
            </a:r>
            <a:endParaRPr dirty="0"/>
          </a:p>
          <a:p>
            <a:pPr marL="457200" marR="0" lvl="1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dirty="0"/>
              <a:t>Simulation / Verification</a:t>
            </a:r>
            <a:endParaRPr dirty="0"/>
          </a:p>
          <a:p>
            <a:pPr marL="457200" marR="0" lvl="1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dirty="0"/>
              <a:t>Std. cell Synthesis</a:t>
            </a:r>
            <a:endParaRPr dirty="0"/>
          </a:p>
          <a:p>
            <a:pPr marL="457200" marR="0" lvl="1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dirty="0" smtClean="0"/>
              <a:t>FPGA-overlay </a:t>
            </a:r>
            <a:r>
              <a:rPr lang="en-US" dirty="0"/>
              <a:t>Synthesis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8" name="Shape 73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507600" y="1883300"/>
            <a:ext cx="3871800" cy="3580200"/>
            <a:chOff x="4465800" y="2419200"/>
            <a:chExt cx="3871800" cy="3580200"/>
          </a:xfrm>
        </p:grpSpPr>
        <p:pic>
          <p:nvPicPr>
            <p:cNvPr id="740" name="Shape 740"/>
            <p:cNvPicPr preferRelativeResize="0"/>
            <p:nvPr/>
          </p:nvPicPr>
          <p:blipFill rotWithShape="1">
            <a:blip r:embed="rId3">
              <a:alphaModFix/>
            </a:blip>
            <a:srcRect l="47650" t="32173" r="12965" b="2671"/>
            <a:stretch/>
          </p:blipFill>
          <p:spPr>
            <a:xfrm>
              <a:off x="4514400" y="2489400"/>
              <a:ext cx="3731400" cy="347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Shape 741"/>
            <p:cNvSpPr/>
            <p:nvPr/>
          </p:nvSpPr>
          <p:spPr>
            <a:xfrm>
              <a:off x="4465800" y="2419200"/>
              <a:ext cx="3871800" cy="3580200"/>
            </a:xfrm>
            <a:prstGeom prst="roundRect">
              <a:avLst>
                <a:gd name="adj" fmla="val 5201"/>
              </a:avLst>
            </a:prstGeom>
            <a:noFill/>
            <a:ln w="1143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6703530" y="4075554"/>
            <a:ext cx="1066800" cy="106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Func. U.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8" name="Shape 748"/>
          <p:cNvSpPr/>
          <p:nvPr/>
        </p:nvSpPr>
        <p:spPr>
          <a:xfrm>
            <a:off x="6703530" y="4084790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6836714" y="3090717"/>
            <a:ext cx="800700" cy="8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io</a:t>
            </a:r>
            <a:endParaRPr sz="900"/>
          </a:p>
        </p:txBody>
      </p:sp>
      <p:sp>
        <p:nvSpPr>
          <p:cNvPr id="750" name="Shape 750"/>
          <p:cNvSpPr/>
          <p:nvPr/>
        </p:nvSpPr>
        <p:spPr>
          <a:xfrm>
            <a:off x="8134253" y="3090717"/>
            <a:ext cx="800700" cy="800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io</a:t>
            </a:r>
            <a:endParaRPr sz="900"/>
          </a:p>
        </p:txBody>
      </p:sp>
      <p:sp>
        <p:nvSpPr>
          <p:cNvPr id="751" name="Shape 751"/>
          <p:cNvSpPr/>
          <p:nvPr/>
        </p:nvSpPr>
        <p:spPr>
          <a:xfrm>
            <a:off x="6069525" y="2891550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5946300" y="2728138"/>
            <a:ext cx="1673700" cy="10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7367064" y="2891550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8001070" y="4075554"/>
            <a:ext cx="1066800" cy="106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Func. U.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55" name="Shape 755"/>
          <p:cNvSpPr/>
          <p:nvPr/>
        </p:nvSpPr>
        <p:spPr>
          <a:xfrm>
            <a:off x="8001070" y="4084790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6949296" y="4741743"/>
            <a:ext cx="800700" cy="373500"/>
          </a:xfrm>
          <a:prstGeom prst="ellipse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ALU</a:t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8246835" y="4741743"/>
            <a:ext cx="800700" cy="373500"/>
          </a:xfrm>
          <a:prstGeom prst="ellipse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ALU</a:t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6703530" y="5373090"/>
            <a:ext cx="1066800" cy="106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Func. U.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703530" y="5382326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8001070" y="5373090"/>
            <a:ext cx="1066800" cy="106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8001070" y="5382326"/>
            <a:ext cx="309300" cy="35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6949296" y="6039279"/>
            <a:ext cx="800700" cy="373500"/>
          </a:xfrm>
          <a:prstGeom prst="ellipse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ALU</a:t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8246835" y="6030184"/>
            <a:ext cx="800700" cy="373500"/>
          </a:xfrm>
          <a:prstGeom prst="ellipse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ALU</a:t>
            </a:r>
            <a:endParaRPr/>
          </a:p>
        </p:txBody>
      </p:sp>
      <p:cxnSp>
        <p:nvCxnSpPr>
          <p:cNvPr id="764" name="Shape 764"/>
          <p:cNvCxnSpPr>
            <a:stCxn id="748" idx="2"/>
            <a:endCxn id="756" idx="2"/>
          </p:cNvCxnSpPr>
          <p:nvPr/>
        </p:nvCxnSpPr>
        <p:spPr>
          <a:xfrm rot="-5400000" flipH="1">
            <a:off x="6658980" y="4637990"/>
            <a:ext cx="489600" cy="912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5" name="Shape 765"/>
          <p:cNvCxnSpPr>
            <a:stCxn id="755" idx="2"/>
            <a:endCxn id="757" idx="2"/>
          </p:cNvCxnSpPr>
          <p:nvPr/>
        </p:nvCxnSpPr>
        <p:spPr>
          <a:xfrm rot="-5400000" flipH="1">
            <a:off x="7956520" y="4637990"/>
            <a:ext cx="489600" cy="912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6" name="Shape 766"/>
          <p:cNvCxnSpPr>
            <a:stCxn id="759" idx="2"/>
            <a:endCxn id="762" idx="2"/>
          </p:cNvCxnSpPr>
          <p:nvPr/>
        </p:nvCxnSpPr>
        <p:spPr>
          <a:xfrm rot="-5400000" flipH="1">
            <a:off x="6658980" y="5935526"/>
            <a:ext cx="489600" cy="912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7" name="Shape 767"/>
          <p:cNvCxnSpPr>
            <a:stCxn id="761" idx="2"/>
            <a:endCxn id="763" idx="2"/>
          </p:cNvCxnSpPr>
          <p:nvPr/>
        </p:nvCxnSpPr>
        <p:spPr>
          <a:xfrm rot="-5400000" flipH="1">
            <a:off x="7961020" y="5931026"/>
            <a:ext cx="480600" cy="912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8" name="Shape 768"/>
          <p:cNvCxnSpPr>
            <a:stCxn id="750" idx="3"/>
            <a:endCxn id="748" idx="0"/>
          </p:cNvCxnSpPr>
          <p:nvPr/>
        </p:nvCxnSpPr>
        <p:spPr>
          <a:xfrm flipH="1">
            <a:off x="6858053" y="3491067"/>
            <a:ext cx="2076900" cy="593700"/>
          </a:xfrm>
          <a:prstGeom prst="bentConnector4">
            <a:avLst>
              <a:gd name="adj1" fmla="val -11465"/>
              <a:gd name="adj2" fmla="val 7687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9" name="Shape 769"/>
          <p:cNvCxnSpPr>
            <a:stCxn id="755" idx="3"/>
            <a:endCxn id="759" idx="0"/>
          </p:cNvCxnSpPr>
          <p:nvPr/>
        </p:nvCxnSpPr>
        <p:spPr>
          <a:xfrm flipH="1">
            <a:off x="6858070" y="4261790"/>
            <a:ext cx="1452300" cy="1120500"/>
          </a:xfrm>
          <a:prstGeom prst="bentConnector4">
            <a:avLst>
              <a:gd name="adj1" fmla="val -60504"/>
              <a:gd name="adj2" fmla="val 8802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0" name="Shape 770"/>
          <p:cNvCxnSpPr>
            <a:stCxn id="748" idx="3"/>
            <a:endCxn id="755" idx="1"/>
          </p:cNvCxnSpPr>
          <p:nvPr/>
        </p:nvCxnSpPr>
        <p:spPr>
          <a:xfrm>
            <a:off x="7012830" y="4261790"/>
            <a:ext cx="9882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1" name="Shape 771"/>
          <p:cNvCxnSpPr>
            <a:stCxn id="759" idx="3"/>
            <a:endCxn id="761" idx="1"/>
          </p:cNvCxnSpPr>
          <p:nvPr/>
        </p:nvCxnSpPr>
        <p:spPr>
          <a:xfrm>
            <a:off x="7012830" y="5559326"/>
            <a:ext cx="988200" cy="6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2" name="Shape 772"/>
          <p:cNvCxnSpPr>
            <a:stCxn id="761" idx="3"/>
          </p:cNvCxnSpPr>
          <p:nvPr/>
        </p:nvCxnSpPr>
        <p:spPr>
          <a:xfrm flipH="1">
            <a:off x="7025170" y="5559326"/>
            <a:ext cx="1285200" cy="1120500"/>
          </a:xfrm>
          <a:prstGeom prst="bentConnector3">
            <a:avLst>
              <a:gd name="adj1" fmla="val -7403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3" name="Shape 773"/>
          <p:cNvSpPr/>
          <p:nvPr/>
        </p:nvSpPr>
        <p:spPr>
          <a:xfrm>
            <a:off x="5113533" y="2473875"/>
            <a:ext cx="4786800" cy="4818300"/>
          </a:xfrm>
          <a:prstGeom prst="donut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6421425" y="627600"/>
            <a:ext cx="1928100" cy="260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CGRA</a:t>
            </a:r>
            <a:endParaRPr/>
          </a:p>
        </p:txBody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457200" y="1553275"/>
            <a:ext cx="5964300" cy="51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Take the module tree that the MRRG was generated from, and emit a parameterized Verilog file for each module type:</a:t>
            </a:r>
            <a:endParaRPr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/>
              <a:t>Includes ports, sub-module declarations, and a generic implementation of the block.</a:t>
            </a:r>
            <a:endParaRPr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/>
              <a:t>Modules for configuration are also added to the parent module of their configuration target</a:t>
            </a:r>
            <a:endParaRPr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/>
              <a:t>Automatically connected to the right module, and linked together to form an inter-module scan chain.</a:t>
            </a:r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Verilog Generation (2)</a:t>
            </a:r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6675525" y="15494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779" name="Shape 779"/>
          <p:cNvSpPr/>
          <p:nvPr/>
        </p:nvSpPr>
        <p:spPr>
          <a:xfrm>
            <a:off x="6675525" y="15532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6730275" y="1144625"/>
            <a:ext cx="329100" cy="329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IO</a:t>
            </a:r>
            <a:endParaRPr sz="1000"/>
          </a:p>
        </p:txBody>
      </p:sp>
      <p:sp>
        <p:nvSpPr>
          <p:cNvPr id="781" name="Shape 781"/>
          <p:cNvSpPr/>
          <p:nvPr/>
        </p:nvSpPr>
        <p:spPr>
          <a:xfrm>
            <a:off x="7263675" y="1144625"/>
            <a:ext cx="329100" cy="329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IO</a:t>
            </a:r>
            <a:endParaRPr sz="1000"/>
          </a:p>
        </p:txBody>
      </p:sp>
      <p:sp>
        <p:nvSpPr>
          <p:cNvPr id="782" name="Shape 782"/>
          <p:cNvSpPr/>
          <p:nvPr/>
        </p:nvSpPr>
        <p:spPr>
          <a:xfrm>
            <a:off x="6602925" y="1062750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7136325" y="1062750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7797075" y="1144625"/>
            <a:ext cx="329100" cy="329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IO</a:t>
            </a:r>
            <a:endParaRPr sz="1000"/>
          </a:p>
        </p:txBody>
      </p:sp>
      <p:sp>
        <p:nvSpPr>
          <p:cNvPr id="785" name="Shape 785"/>
          <p:cNvSpPr/>
          <p:nvPr/>
        </p:nvSpPr>
        <p:spPr>
          <a:xfrm>
            <a:off x="7669725" y="1062750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6" name="Shape 786"/>
          <p:cNvCxnSpPr>
            <a:stCxn id="787" idx="6"/>
            <a:endCxn id="788" idx="7"/>
          </p:cNvCxnSpPr>
          <p:nvPr/>
        </p:nvCxnSpPr>
        <p:spPr>
          <a:xfrm>
            <a:off x="7512750" y="1882675"/>
            <a:ext cx="826500" cy="212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789" name="Shape 789"/>
          <p:cNvCxnSpPr>
            <a:stCxn id="787" idx="2"/>
            <a:endCxn id="788" idx="2"/>
          </p:cNvCxnSpPr>
          <p:nvPr/>
        </p:nvCxnSpPr>
        <p:spPr>
          <a:xfrm flipH="1">
            <a:off x="6268950" y="1882675"/>
            <a:ext cx="221400" cy="2983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787" name="Shape 787"/>
          <p:cNvSpPr/>
          <p:nvPr/>
        </p:nvSpPr>
        <p:spPr>
          <a:xfrm>
            <a:off x="6490350" y="1371475"/>
            <a:ext cx="1022400" cy="1022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8824625" y="5835600"/>
            <a:ext cx="1673700" cy="10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7208925" y="15494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792" name="Shape 792"/>
          <p:cNvSpPr/>
          <p:nvPr/>
        </p:nvSpPr>
        <p:spPr>
          <a:xfrm>
            <a:off x="7208925" y="15532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7742325" y="15494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794" name="Shape 794"/>
          <p:cNvSpPr/>
          <p:nvPr/>
        </p:nvSpPr>
        <p:spPr>
          <a:xfrm>
            <a:off x="7742325" y="15532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6675525" y="20828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796" name="Shape 796"/>
          <p:cNvSpPr/>
          <p:nvPr/>
        </p:nvSpPr>
        <p:spPr>
          <a:xfrm>
            <a:off x="6675525" y="20866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7208925" y="20828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798" name="Shape 798"/>
          <p:cNvSpPr/>
          <p:nvPr/>
        </p:nvSpPr>
        <p:spPr>
          <a:xfrm>
            <a:off x="7208925" y="20866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7742325" y="20828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800" name="Shape 800"/>
          <p:cNvSpPr/>
          <p:nvPr/>
        </p:nvSpPr>
        <p:spPr>
          <a:xfrm>
            <a:off x="7742325" y="20866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6675525" y="26162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802" name="Shape 802"/>
          <p:cNvSpPr/>
          <p:nvPr/>
        </p:nvSpPr>
        <p:spPr>
          <a:xfrm>
            <a:off x="6675525" y="26200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7208925" y="26162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804" name="Shape 804"/>
          <p:cNvSpPr/>
          <p:nvPr/>
        </p:nvSpPr>
        <p:spPr>
          <a:xfrm>
            <a:off x="7208925" y="26200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7742325" y="2616278"/>
            <a:ext cx="438600" cy="438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</a:t>
            </a:r>
            <a:endParaRPr sz="1000"/>
          </a:p>
        </p:txBody>
      </p:sp>
      <p:sp>
        <p:nvSpPr>
          <p:cNvPr id="806" name="Shape 806"/>
          <p:cNvSpPr/>
          <p:nvPr/>
        </p:nvSpPr>
        <p:spPr>
          <a:xfrm>
            <a:off x="7742325" y="2620075"/>
            <a:ext cx="127200" cy="145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5018" y="6245458"/>
            <a:ext cx="2574678" cy="59582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/>
          <p:nvPr/>
        </p:nvSpPr>
        <p:spPr>
          <a:xfrm>
            <a:off x="6269075" y="3647725"/>
            <a:ext cx="2425200" cy="2437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Bitstream Generation</a:t>
            </a:r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815" name="Shape 815"/>
          <p:cNvGrpSpPr/>
          <p:nvPr/>
        </p:nvGrpSpPr>
        <p:grpSpPr>
          <a:xfrm>
            <a:off x="7836884" y="2792120"/>
            <a:ext cx="1232973" cy="2356133"/>
            <a:chOff x="5184359" y="3393095"/>
            <a:chExt cx="1232973" cy="2356133"/>
          </a:xfrm>
        </p:grpSpPr>
        <p:cxnSp>
          <p:nvCxnSpPr>
            <p:cNvPr id="816" name="Shape 816"/>
            <p:cNvCxnSpPr/>
            <p:nvPr/>
          </p:nvCxnSpPr>
          <p:spPr>
            <a:xfrm>
              <a:off x="5285158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17" name="Shape 817"/>
            <p:cNvCxnSpPr/>
            <p:nvPr/>
          </p:nvCxnSpPr>
          <p:spPr>
            <a:xfrm>
              <a:off x="5376951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18" name="Shape 818"/>
            <p:cNvCxnSpPr/>
            <p:nvPr/>
          </p:nvCxnSpPr>
          <p:spPr>
            <a:xfrm>
              <a:off x="5468745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19" name="Shape 819"/>
            <p:cNvCxnSpPr/>
            <p:nvPr/>
          </p:nvCxnSpPr>
          <p:spPr>
            <a:xfrm>
              <a:off x="5560539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0" name="Shape 820"/>
            <p:cNvCxnSpPr/>
            <p:nvPr/>
          </p:nvCxnSpPr>
          <p:spPr>
            <a:xfrm>
              <a:off x="5652332" y="3546085"/>
              <a:ext cx="0" cy="183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1" name="Shape 821"/>
            <p:cNvCxnSpPr/>
            <p:nvPr/>
          </p:nvCxnSpPr>
          <p:spPr>
            <a:xfrm>
              <a:off x="5866517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2" name="Shape 822"/>
            <p:cNvCxnSpPr/>
            <p:nvPr/>
          </p:nvCxnSpPr>
          <p:spPr>
            <a:xfrm>
              <a:off x="5958311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3" name="Shape 823"/>
            <p:cNvCxnSpPr/>
            <p:nvPr/>
          </p:nvCxnSpPr>
          <p:spPr>
            <a:xfrm>
              <a:off x="6050104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4" name="Shape 824"/>
            <p:cNvCxnSpPr/>
            <p:nvPr/>
          </p:nvCxnSpPr>
          <p:spPr>
            <a:xfrm>
              <a:off x="6141898" y="3393095"/>
              <a:ext cx="0" cy="336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5" name="Shape 825"/>
            <p:cNvCxnSpPr/>
            <p:nvPr/>
          </p:nvCxnSpPr>
          <p:spPr>
            <a:xfrm>
              <a:off x="6233692" y="3546085"/>
              <a:ext cx="0" cy="183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6" name="Shape 826"/>
            <p:cNvCxnSpPr/>
            <p:nvPr/>
          </p:nvCxnSpPr>
          <p:spPr>
            <a:xfrm>
              <a:off x="5652332" y="3546085"/>
              <a:ext cx="7650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7" name="Shape 827"/>
            <p:cNvSpPr/>
            <p:nvPr/>
          </p:nvSpPr>
          <p:spPr>
            <a:xfrm>
              <a:off x="5438147" y="4158041"/>
              <a:ext cx="703750" cy="305978"/>
            </a:xfrm>
            <a:prstGeom prst="flowChartPreparation">
              <a:avLst/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8" name="Shape 828"/>
            <p:cNvCxnSpPr/>
            <p:nvPr/>
          </p:nvCxnSpPr>
          <p:spPr>
            <a:xfrm>
              <a:off x="5468745" y="3882661"/>
              <a:ext cx="183600" cy="275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29" name="Shape 829"/>
            <p:cNvCxnSpPr/>
            <p:nvPr/>
          </p:nvCxnSpPr>
          <p:spPr>
            <a:xfrm flipH="1">
              <a:off x="5927704" y="3882661"/>
              <a:ext cx="122400" cy="275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30" name="Shape 830"/>
            <p:cNvSpPr/>
            <p:nvPr/>
          </p:nvSpPr>
          <p:spPr>
            <a:xfrm>
              <a:off x="5499354" y="4968638"/>
              <a:ext cx="602700" cy="183600"/>
            </a:xfrm>
            <a:prstGeom prst="rect">
              <a:avLst/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81625" tIns="40800" rIns="81625" bIns="4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1" name="Shape 831"/>
            <p:cNvCxnSpPr/>
            <p:nvPr/>
          </p:nvCxnSpPr>
          <p:spPr>
            <a:xfrm>
              <a:off x="5774724" y="4464020"/>
              <a:ext cx="10200" cy="5046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32" name="Shape 832"/>
            <p:cNvCxnSpPr/>
            <p:nvPr/>
          </p:nvCxnSpPr>
          <p:spPr>
            <a:xfrm>
              <a:off x="5805321" y="5152228"/>
              <a:ext cx="0" cy="5970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33" name="Shape 833"/>
            <p:cNvCxnSpPr/>
            <p:nvPr/>
          </p:nvCxnSpPr>
          <p:spPr>
            <a:xfrm>
              <a:off x="5805321" y="5316396"/>
              <a:ext cx="586500" cy="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Shape 834"/>
            <p:cNvCxnSpPr/>
            <p:nvPr/>
          </p:nvCxnSpPr>
          <p:spPr>
            <a:xfrm flipH="1">
              <a:off x="6389978" y="3546084"/>
              <a:ext cx="27300" cy="1770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5" name="Shape 835"/>
            <p:cNvSpPr/>
            <p:nvPr/>
          </p:nvSpPr>
          <p:spPr>
            <a:xfrm rot="10800000" flipH="1">
              <a:off x="5184359" y="3737581"/>
              <a:ext cx="564000" cy="164400"/>
            </a:xfrm>
            <a:prstGeom prst="trapezoid">
              <a:avLst>
                <a:gd name="adj" fmla="val 73059"/>
              </a:avLst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 rot="10800000" flipH="1">
              <a:off x="5785004" y="3738756"/>
              <a:ext cx="564000" cy="164400"/>
            </a:xfrm>
            <a:prstGeom prst="trapezoid">
              <a:avLst>
                <a:gd name="adj" fmla="val 73059"/>
              </a:avLst>
            </a:prstGeom>
            <a:solidFill>
              <a:srgbClr val="729FCF"/>
            </a:solidFill>
            <a:ln w="9525" cap="flat" cmpd="sng">
              <a:solidFill>
                <a:srgbClr val="3465A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7" name="Shape 837"/>
          <p:cNvCxnSpPr/>
          <p:nvPr/>
        </p:nvCxnSpPr>
        <p:spPr>
          <a:xfrm>
            <a:off x="7214375" y="3710300"/>
            <a:ext cx="10278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8" name="Shape 838"/>
          <p:cNvCxnSpPr/>
          <p:nvPr/>
        </p:nvCxnSpPr>
        <p:spPr>
          <a:xfrm rot="10800000" flipH="1">
            <a:off x="7196175" y="4465075"/>
            <a:ext cx="1091400" cy="300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9" name="Shape 839"/>
          <p:cNvCxnSpPr>
            <a:stCxn id="840" idx="4"/>
            <a:endCxn id="841" idx="7"/>
          </p:cNvCxnSpPr>
          <p:nvPr/>
        </p:nvCxnSpPr>
        <p:spPr>
          <a:xfrm flipH="1">
            <a:off x="5671130" y="2753341"/>
            <a:ext cx="204900" cy="64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842" name="Shape 842"/>
          <p:cNvGrpSpPr/>
          <p:nvPr/>
        </p:nvGrpSpPr>
        <p:grpSpPr>
          <a:xfrm>
            <a:off x="4487189" y="2142402"/>
            <a:ext cx="1867811" cy="2775654"/>
            <a:chOff x="1051675" y="2590850"/>
            <a:chExt cx="2117700" cy="3147000"/>
          </a:xfrm>
        </p:grpSpPr>
        <p:sp>
          <p:nvSpPr>
            <p:cNvPr id="841" name="Shape 841"/>
            <p:cNvSpPr/>
            <p:nvPr/>
          </p:nvSpPr>
          <p:spPr>
            <a:xfrm>
              <a:off x="1661275" y="3961900"/>
              <a:ext cx="858600" cy="3291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+</a:t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1167175" y="2954425"/>
              <a:ext cx="858600" cy="329100"/>
            </a:xfrm>
            <a:prstGeom prst="ellipse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197025" y="2954425"/>
              <a:ext cx="858600" cy="329100"/>
            </a:xfrm>
            <a:prstGeom prst="ellipse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1661275" y="5028700"/>
              <a:ext cx="858600" cy="329100"/>
            </a:xfrm>
            <a:prstGeom prst="ellipse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5" name="Shape 845"/>
            <p:cNvCxnSpPr>
              <a:stCxn id="843" idx="4"/>
              <a:endCxn id="841" idx="1"/>
            </p:cNvCxnSpPr>
            <p:nvPr/>
          </p:nvCxnSpPr>
          <p:spPr>
            <a:xfrm>
              <a:off x="1596475" y="3283525"/>
              <a:ext cx="190500" cy="72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46" name="Shape 846"/>
            <p:cNvCxnSpPr>
              <a:stCxn id="841" idx="4"/>
              <a:endCxn id="844" idx="0"/>
            </p:cNvCxnSpPr>
            <p:nvPr/>
          </p:nvCxnSpPr>
          <p:spPr>
            <a:xfrm>
              <a:off x="2090575" y="4291000"/>
              <a:ext cx="0" cy="737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47" name="Shape 847"/>
            <p:cNvSpPr/>
            <p:nvPr/>
          </p:nvSpPr>
          <p:spPr>
            <a:xfrm>
              <a:off x="1051675" y="2590850"/>
              <a:ext cx="2041500" cy="55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1127875" y="5181650"/>
              <a:ext cx="2041500" cy="55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Shape 849"/>
          <p:cNvGrpSpPr/>
          <p:nvPr/>
        </p:nvGrpSpPr>
        <p:grpSpPr>
          <a:xfrm>
            <a:off x="6051550" y="1989871"/>
            <a:ext cx="1998565" cy="3417060"/>
            <a:chOff x="2639100" y="2590846"/>
            <a:chExt cx="1998565" cy="3417060"/>
          </a:xfrm>
        </p:grpSpPr>
        <p:cxnSp>
          <p:nvCxnSpPr>
            <p:cNvPr id="850" name="Shape 850"/>
            <p:cNvCxnSpPr>
              <a:stCxn id="851" idx="4"/>
              <a:endCxn id="852" idx="2"/>
            </p:cNvCxnSpPr>
            <p:nvPr/>
          </p:nvCxnSpPr>
          <p:spPr>
            <a:xfrm>
              <a:off x="2713800" y="2743475"/>
              <a:ext cx="602700" cy="5061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53" name="Shape 853"/>
            <p:cNvCxnSpPr>
              <a:stCxn id="854" idx="4"/>
              <a:endCxn id="852" idx="1"/>
            </p:cNvCxnSpPr>
            <p:nvPr/>
          </p:nvCxnSpPr>
          <p:spPr>
            <a:xfrm>
              <a:off x="3172964" y="2740246"/>
              <a:ext cx="165600" cy="456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55" name="Shape 855"/>
            <p:cNvSpPr/>
            <p:nvPr/>
          </p:nvSpPr>
          <p:spPr>
            <a:xfrm>
              <a:off x="4488265" y="2590846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6" name="Shape 856"/>
            <p:cNvCxnSpPr>
              <a:stCxn id="855" idx="4"/>
              <a:endCxn id="852" idx="6"/>
            </p:cNvCxnSpPr>
            <p:nvPr/>
          </p:nvCxnSpPr>
          <p:spPr>
            <a:xfrm flipH="1">
              <a:off x="3465865" y="2740246"/>
              <a:ext cx="1097100" cy="5091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51" name="Shape 851"/>
            <p:cNvSpPr/>
            <p:nvPr/>
          </p:nvSpPr>
          <p:spPr>
            <a:xfrm>
              <a:off x="2639100" y="2594075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3098264" y="2590846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3561725" y="2590846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4025187" y="2590846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Shape 852"/>
            <p:cNvSpPr/>
            <p:nvPr/>
          </p:nvSpPr>
          <p:spPr>
            <a:xfrm>
              <a:off x="3316555" y="3174745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9" name="Shape 859"/>
            <p:cNvCxnSpPr>
              <a:stCxn id="858" idx="4"/>
              <a:endCxn id="852" idx="7"/>
            </p:cNvCxnSpPr>
            <p:nvPr/>
          </p:nvCxnSpPr>
          <p:spPr>
            <a:xfrm flipH="1">
              <a:off x="3444087" y="2740246"/>
              <a:ext cx="655800" cy="456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0" name="Shape 860"/>
            <p:cNvCxnSpPr>
              <a:stCxn id="857" idx="4"/>
              <a:endCxn id="852" idx="0"/>
            </p:cNvCxnSpPr>
            <p:nvPr/>
          </p:nvCxnSpPr>
          <p:spPr>
            <a:xfrm flipH="1">
              <a:off x="3391325" y="2740246"/>
              <a:ext cx="245100" cy="434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1" name="Shape 861"/>
            <p:cNvCxnSpPr>
              <a:stCxn id="852" idx="4"/>
              <a:endCxn id="862" idx="0"/>
            </p:cNvCxnSpPr>
            <p:nvPr/>
          </p:nvCxnSpPr>
          <p:spPr>
            <a:xfrm>
              <a:off x="3391255" y="3324145"/>
              <a:ext cx="0" cy="297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3" name="Shape 863"/>
            <p:cNvCxnSpPr>
              <a:stCxn id="857" idx="4"/>
              <a:endCxn id="864" idx="0"/>
            </p:cNvCxnSpPr>
            <p:nvPr/>
          </p:nvCxnSpPr>
          <p:spPr>
            <a:xfrm>
              <a:off x="3636425" y="2740246"/>
              <a:ext cx="222000" cy="434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64" name="Shape 864"/>
            <p:cNvSpPr/>
            <p:nvPr/>
          </p:nvSpPr>
          <p:spPr>
            <a:xfrm>
              <a:off x="3783780" y="3174745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5" name="Shape 865"/>
            <p:cNvCxnSpPr>
              <a:stCxn id="851" idx="4"/>
              <a:endCxn id="864" idx="2"/>
            </p:cNvCxnSpPr>
            <p:nvPr/>
          </p:nvCxnSpPr>
          <p:spPr>
            <a:xfrm>
              <a:off x="2713800" y="2743475"/>
              <a:ext cx="1070100" cy="5061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6" name="Shape 866"/>
            <p:cNvCxnSpPr>
              <a:stCxn id="858" idx="4"/>
              <a:endCxn id="864" idx="7"/>
            </p:cNvCxnSpPr>
            <p:nvPr/>
          </p:nvCxnSpPr>
          <p:spPr>
            <a:xfrm flipH="1">
              <a:off x="3911187" y="2740246"/>
              <a:ext cx="188700" cy="456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7" name="Shape 867"/>
            <p:cNvCxnSpPr>
              <a:stCxn id="864" idx="4"/>
              <a:endCxn id="868" idx="0"/>
            </p:cNvCxnSpPr>
            <p:nvPr/>
          </p:nvCxnSpPr>
          <p:spPr>
            <a:xfrm flipH="1">
              <a:off x="3854580" y="3324145"/>
              <a:ext cx="3900" cy="297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69" name="Shape 869"/>
            <p:cNvCxnSpPr>
              <a:stCxn id="855" idx="4"/>
              <a:endCxn id="864" idx="6"/>
            </p:cNvCxnSpPr>
            <p:nvPr/>
          </p:nvCxnSpPr>
          <p:spPr>
            <a:xfrm flipH="1">
              <a:off x="3933265" y="2740246"/>
              <a:ext cx="629700" cy="5091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70" name="Shape 870"/>
            <p:cNvCxnSpPr>
              <a:stCxn id="854" idx="4"/>
              <a:endCxn id="864" idx="1"/>
            </p:cNvCxnSpPr>
            <p:nvPr/>
          </p:nvCxnSpPr>
          <p:spPr>
            <a:xfrm>
              <a:off x="3172964" y="2740246"/>
              <a:ext cx="632700" cy="4563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62" name="Shape 862"/>
            <p:cNvSpPr/>
            <p:nvPr/>
          </p:nvSpPr>
          <p:spPr>
            <a:xfrm>
              <a:off x="3316555" y="3621552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3780016" y="3621552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3531082" y="4039847"/>
              <a:ext cx="149400" cy="149400"/>
            </a:xfrm>
            <a:prstGeom prst="ellipse">
              <a:avLst/>
            </a:prstGeom>
            <a:solidFill>
              <a:schemeClr val="accent2"/>
            </a:solidFill>
            <a:ln w="26425" cap="flat" cmpd="sng">
              <a:solidFill>
                <a:srgbClr val="713B3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3531615" y="4475362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3" name="Shape 873"/>
            <p:cNvCxnSpPr>
              <a:stCxn id="862" idx="4"/>
              <a:endCxn id="871" idx="1"/>
            </p:cNvCxnSpPr>
            <p:nvPr/>
          </p:nvCxnSpPr>
          <p:spPr>
            <a:xfrm>
              <a:off x="3391255" y="3770952"/>
              <a:ext cx="161700" cy="2907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74" name="Shape 874"/>
            <p:cNvCxnSpPr>
              <a:stCxn id="868" idx="4"/>
              <a:endCxn id="871" idx="7"/>
            </p:cNvCxnSpPr>
            <p:nvPr/>
          </p:nvCxnSpPr>
          <p:spPr>
            <a:xfrm flipH="1">
              <a:off x="3658516" y="3770952"/>
              <a:ext cx="196200" cy="2907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75" name="Shape 875"/>
            <p:cNvCxnSpPr>
              <a:stCxn id="871" idx="4"/>
              <a:endCxn id="872" idx="0"/>
            </p:cNvCxnSpPr>
            <p:nvPr/>
          </p:nvCxnSpPr>
          <p:spPr>
            <a:xfrm>
              <a:off x="3605782" y="4189247"/>
              <a:ext cx="600" cy="2862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76" name="Shape 876"/>
            <p:cNvCxnSpPr>
              <a:stCxn id="872" idx="4"/>
              <a:endCxn id="877" idx="0"/>
            </p:cNvCxnSpPr>
            <p:nvPr/>
          </p:nvCxnSpPr>
          <p:spPr>
            <a:xfrm flipH="1">
              <a:off x="3605715" y="4624762"/>
              <a:ext cx="600" cy="3099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877" name="Shape 877"/>
            <p:cNvSpPr/>
            <p:nvPr/>
          </p:nvSpPr>
          <p:spPr>
            <a:xfrm>
              <a:off x="3531082" y="4934528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3531082" y="5303897"/>
              <a:ext cx="149400" cy="149400"/>
            </a:xfrm>
            <a:prstGeom prst="ellipse">
              <a:avLst/>
            </a:prstGeom>
            <a:solidFill>
              <a:schemeClr val="accent6"/>
            </a:solidFill>
            <a:ln w="26425" cap="flat" cmpd="sng">
              <a:solidFill>
                <a:srgbClr val="555D6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3531082" y="5667106"/>
              <a:ext cx="149400" cy="149400"/>
            </a:xfrm>
            <a:prstGeom prst="ellipse">
              <a:avLst/>
            </a:prstGeom>
            <a:solidFill>
              <a:schemeClr val="accent1"/>
            </a:solidFill>
            <a:ln w="26425" cap="flat" cmpd="sng">
              <a:solidFill>
                <a:srgbClr val="46568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0" name="Shape 880"/>
            <p:cNvCxnSpPr>
              <a:stCxn id="877" idx="4"/>
              <a:endCxn id="878" idx="0"/>
            </p:cNvCxnSpPr>
            <p:nvPr/>
          </p:nvCxnSpPr>
          <p:spPr>
            <a:xfrm>
              <a:off x="3605782" y="5083928"/>
              <a:ext cx="0" cy="2199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81" name="Shape 881"/>
            <p:cNvCxnSpPr>
              <a:stCxn id="879" idx="4"/>
            </p:cNvCxnSpPr>
            <p:nvPr/>
          </p:nvCxnSpPr>
          <p:spPr>
            <a:xfrm flipH="1">
              <a:off x="3602782" y="5816506"/>
              <a:ext cx="3000" cy="1914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882" name="Shape 882"/>
            <p:cNvCxnSpPr>
              <a:stCxn id="878" idx="4"/>
              <a:endCxn id="879" idx="0"/>
            </p:cNvCxnSpPr>
            <p:nvPr/>
          </p:nvCxnSpPr>
          <p:spPr>
            <a:xfrm>
              <a:off x="3605782" y="5453297"/>
              <a:ext cx="0" cy="213900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  <p:grpSp>
        <p:nvGrpSpPr>
          <p:cNvPr id="883" name="Shape 883"/>
          <p:cNvGrpSpPr/>
          <p:nvPr/>
        </p:nvGrpSpPr>
        <p:grpSpPr>
          <a:xfrm>
            <a:off x="6425506" y="1866818"/>
            <a:ext cx="1226703" cy="3446737"/>
            <a:chOff x="3013056" y="2467793"/>
            <a:chExt cx="1226703" cy="3446737"/>
          </a:xfrm>
        </p:grpSpPr>
        <p:sp>
          <p:nvSpPr>
            <p:cNvPr id="884" name="Shape 884"/>
            <p:cNvSpPr/>
            <p:nvPr/>
          </p:nvSpPr>
          <p:spPr>
            <a:xfrm>
              <a:off x="3013056" y="2467793"/>
              <a:ext cx="593375" cy="1403500"/>
            </a:xfrm>
            <a:custGeom>
              <a:avLst/>
              <a:gdLst/>
              <a:ahLst/>
              <a:cxnLst/>
              <a:rect l="0" t="0" r="0" b="0"/>
              <a:pathLst>
                <a:path w="23735" h="56140" extrusionOk="0">
                  <a:moveTo>
                    <a:pt x="10558" y="2842"/>
                  </a:moveTo>
                  <a:cubicBezTo>
                    <a:pt x="6738" y="-1281"/>
                    <a:pt x="-52" y="-1281"/>
                    <a:pt x="8" y="6844"/>
                  </a:cubicBezTo>
                  <a:cubicBezTo>
                    <a:pt x="68" y="14969"/>
                    <a:pt x="7405" y="44014"/>
                    <a:pt x="10922" y="51594"/>
                  </a:cubicBezTo>
                  <a:cubicBezTo>
                    <a:pt x="14438" y="59173"/>
                    <a:pt x="19108" y="55657"/>
                    <a:pt x="21109" y="52322"/>
                  </a:cubicBezTo>
                  <a:cubicBezTo>
                    <a:pt x="23110" y="48987"/>
                    <a:pt x="24686" y="39830"/>
                    <a:pt x="22928" y="31584"/>
                  </a:cubicBezTo>
                  <a:cubicBezTo>
                    <a:pt x="21169" y="23337"/>
                    <a:pt x="14378" y="6965"/>
                    <a:pt x="10558" y="28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lgDashDot"/>
              <a:round/>
              <a:headEnd type="none" w="lg" len="lg"/>
              <a:tailEnd type="none" w="lg" len="lg"/>
            </a:ln>
          </p:spPr>
        </p:sp>
        <p:sp>
          <p:nvSpPr>
            <p:cNvPr id="885" name="Shape 885"/>
            <p:cNvSpPr/>
            <p:nvPr/>
          </p:nvSpPr>
          <p:spPr>
            <a:xfrm>
              <a:off x="3417384" y="3888800"/>
              <a:ext cx="388274" cy="881775"/>
            </a:xfrm>
            <a:custGeom>
              <a:avLst/>
              <a:gdLst/>
              <a:ahLst/>
              <a:cxnLst/>
              <a:rect l="0" t="0" r="0" b="0"/>
              <a:pathLst>
                <a:path w="16200" h="35271" extrusionOk="0">
                  <a:moveTo>
                    <a:pt x="1810" y="32091"/>
                  </a:moveTo>
                  <a:cubicBezTo>
                    <a:pt x="3932" y="36760"/>
                    <a:pt x="11997" y="36092"/>
                    <a:pt x="14180" y="31363"/>
                  </a:cubicBezTo>
                  <a:cubicBezTo>
                    <a:pt x="16363" y="26633"/>
                    <a:pt x="17030" y="8382"/>
                    <a:pt x="14908" y="3713"/>
                  </a:cubicBezTo>
                  <a:cubicBezTo>
                    <a:pt x="12785" y="-956"/>
                    <a:pt x="3629" y="-1380"/>
                    <a:pt x="1446" y="3349"/>
                  </a:cubicBezTo>
                  <a:cubicBezTo>
                    <a:pt x="-737" y="8078"/>
                    <a:pt x="-312" y="27422"/>
                    <a:pt x="1810" y="320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lgDashDot"/>
              <a:round/>
              <a:headEnd type="none" w="lg" len="lg"/>
              <a:tailEnd type="none" w="lg" len="lg"/>
            </a:ln>
          </p:spPr>
        </p:sp>
        <p:sp>
          <p:nvSpPr>
            <p:cNvPr id="886" name="Shape 886"/>
            <p:cNvSpPr/>
            <p:nvPr/>
          </p:nvSpPr>
          <p:spPr>
            <a:xfrm>
              <a:off x="3445589" y="4856956"/>
              <a:ext cx="337925" cy="1057575"/>
            </a:xfrm>
            <a:custGeom>
              <a:avLst/>
              <a:gdLst/>
              <a:ahLst/>
              <a:cxnLst/>
              <a:rect l="0" t="0" r="0" b="0"/>
              <a:pathLst>
                <a:path w="13517" h="42303" extrusionOk="0">
                  <a:moveTo>
                    <a:pt x="12175" y="4416"/>
                  </a:moveTo>
                  <a:cubicBezTo>
                    <a:pt x="10477" y="-1223"/>
                    <a:pt x="3867" y="-1587"/>
                    <a:pt x="1988" y="4052"/>
                  </a:cubicBezTo>
                  <a:cubicBezTo>
                    <a:pt x="108" y="9691"/>
                    <a:pt x="-800" y="32611"/>
                    <a:pt x="897" y="38251"/>
                  </a:cubicBezTo>
                  <a:cubicBezTo>
                    <a:pt x="2594" y="43890"/>
                    <a:pt x="10295" y="43526"/>
                    <a:pt x="12175" y="37887"/>
                  </a:cubicBezTo>
                  <a:cubicBezTo>
                    <a:pt x="14054" y="32247"/>
                    <a:pt x="13872" y="10055"/>
                    <a:pt x="12175" y="44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lgDashDot"/>
              <a:round/>
              <a:headEnd type="none" w="lg" len="lg"/>
              <a:tailEnd type="none" w="lg" len="lg"/>
            </a:ln>
          </p:spPr>
        </p:sp>
        <p:sp>
          <p:nvSpPr>
            <p:cNvPr id="887" name="Shape 887"/>
            <p:cNvSpPr/>
            <p:nvPr/>
          </p:nvSpPr>
          <p:spPr>
            <a:xfrm flipH="1">
              <a:off x="3675756" y="2467800"/>
              <a:ext cx="564003" cy="1403500"/>
            </a:xfrm>
            <a:custGeom>
              <a:avLst/>
              <a:gdLst/>
              <a:ahLst/>
              <a:cxnLst/>
              <a:rect l="0" t="0" r="0" b="0"/>
              <a:pathLst>
                <a:path w="23735" h="56140" extrusionOk="0">
                  <a:moveTo>
                    <a:pt x="10558" y="2842"/>
                  </a:moveTo>
                  <a:cubicBezTo>
                    <a:pt x="6738" y="-1281"/>
                    <a:pt x="-52" y="-1281"/>
                    <a:pt x="8" y="6844"/>
                  </a:cubicBezTo>
                  <a:cubicBezTo>
                    <a:pt x="68" y="14969"/>
                    <a:pt x="7405" y="44014"/>
                    <a:pt x="10922" y="51594"/>
                  </a:cubicBezTo>
                  <a:cubicBezTo>
                    <a:pt x="14438" y="59173"/>
                    <a:pt x="19108" y="55657"/>
                    <a:pt x="21109" y="52322"/>
                  </a:cubicBezTo>
                  <a:cubicBezTo>
                    <a:pt x="23110" y="48987"/>
                    <a:pt x="24686" y="39830"/>
                    <a:pt x="22928" y="31584"/>
                  </a:cubicBezTo>
                  <a:cubicBezTo>
                    <a:pt x="21169" y="23337"/>
                    <a:pt x="14378" y="6965"/>
                    <a:pt x="10558" y="28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lgDashDot"/>
              <a:round/>
              <a:headEnd type="none" w="lg" len="lg"/>
              <a:tailEnd type="none" w="lg" len="lg"/>
            </a:ln>
          </p:spPr>
        </p:sp>
      </p:grpSp>
      <p:sp>
        <p:nvSpPr>
          <p:cNvPr id="888" name="Shape 888"/>
          <p:cNvSpPr/>
          <p:nvPr/>
        </p:nvSpPr>
        <p:spPr>
          <a:xfrm>
            <a:off x="5038575" y="1449832"/>
            <a:ext cx="1617275" cy="1448900"/>
          </a:xfrm>
          <a:custGeom>
            <a:avLst/>
            <a:gdLst/>
            <a:ahLst/>
            <a:cxnLst/>
            <a:rect l="0" t="0" r="0" b="0"/>
            <a:pathLst>
              <a:path w="64691" h="57956" extrusionOk="0">
                <a:moveTo>
                  <a:pt x="0" y="57956"/>
                </a:moveTo>
                <a:cubicBezTo>
                  <a:pt x="5295" y="37653"/>
                  <a:pt x="12344" y="14255"/>
                  <a:pt x="29694" y="2456"/>
                </a:cubicBezTo>
                <a:cubicBezTo>
                  <a:pt x="40250" y="-4723"/>
                  <a:pt x="64691" y="5244"/>
                  <a:pt x="64691" y="1801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89" name="Shape 889"/>
          <p:cNvSpPr/>
          <p:nvPr/>
        </p:nvSpPr>
        <p:spPr>
          <a:xfrm>
            <a:off x="5780925" y="3055700"/>
            <a:ext cx="1334447" cy="329108"/>
          </a:xfrm>
          <a:custGeom>
            <a:avLst/>
            <a:gdLst/>
            <a:ahLst/>
            <a:cxnLst/>
            <a:rect l="0" t="0" r="0" b="0"/>
            <a:pathLst>
              <a:path w="45956" h="13433" extrusionOk="0">
                <a:moveTo>
                  <a:pt x="0" y="0"/>
                </a:moveTo>
                <a:cubicBezTo>
                  <a:pt x="11108" y="4091"/>
                  <a:pt x="21037" y="13433"/>
                  <a:pt x="32876" y="13433"/>
                </a:cubicBezTo>
                <a:cubicBezTo>
                  <a:pt x="38718" y="13433"/>
                  <a:pt x="42716" y="6628"/>
                  <a:pt x="45956" y="176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90" name="Shape 890"/>
          <p:cNvSpPr/>
          <p:nvPr/>
        </p:nvSpPr>
        <p:spPr>
          <a:xfrm>
            <a:off x="5427425" y="3941575"/>
            <a:ext cx="1414010" cy="821866"/>
          </a:xfrm>
          <a:custGeom>
            <a:avLst/>
            <a:gdLst/>
            <a:ahLst/>
            <a:cxnLst/>
            <a:rect l="0" t="0" r="0" b="0"/>
            <a:pathLst>
              <a:path w="53379" h="31462" extrusionOk="0">
                <a:moveTo>
                  <a:pt x="0" y="0"/>
                </a:moveTo>
                <a:cubicBezTo>
                  <a:pt x="7614" y="3102"/>
                  <a:pt x="15651" y="5727"/>
                  <a:pt x="22271" y="10605"/>
                </a:cubicBezTo>
                <a:cubicBezTo>
                  <a:pt x="32321" y="18010"/>
                  <a:pt x="40894" y="31462"/>
                  <a:pt x="53379" y="31462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91" name="Shape 891"/>
          <p:cNvSpPr/>
          <p:nvPr/>
        </p:nvSpPr>
        <p:spPr>
          <a:xfrm>
            <a:off x="7115425" y="3137350"/>
            <a:ext cx="1573040" cy="384200"/>
          </a:xfrm>
          <a:custGeom>
            <a:avLst/>
            <a:gdLst/>
            <a:ahLst/>
            <a:cxnLst/>
            <a:rect l="0" t="0" r="0" b="0"/>
            <a:pathLst>
              <a:path w="55146" h="15368" extrusionOk="0">
                <a:moveTo>
                  <a:pt x="0" y="0"/>
                </a:moveTo>
                <a:cubicBezTo>
                  <a:pt x="2874" y="4928"/>
                  <a:pt x="5391" y="11115"/>
                  <a:pt x="10605" y="13433"/>
                </a:cubicBezTo>
                <a:cubicBezTo>
                  <a:pt x="24457" y="19590"/>
                  <a:pt x="40762" y="9031"/>
                  <a:pt x="55146" y="4242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92" name="Shape 892"/>
          <p:cNvSpPr/>
          <p:nvPr/>
        </p:nvSpPr>
        <p:spPr>
          <a:xfrm>
            <a:off x="6623150" y="1438475"/>
            <a:ext cx="1519006" cy="1770453"/>
          </a:xfrm>
          <a:custGeom>
            <a:avLst/>
            <a:gdLst/>
            <a:ahLst/>
            <a:cxnLst/>
            <a:rect l="0" t="0" r="0" b="0"/>
            <a:pathLst>
              <a:path w="92047" h="66860" extrusionOk="0">
                <a:moveTo>
                  <a:pt x="0" y="17381"/>
                </a:moveTo>
                <a:cubicBezTo>
                  <a:pt x="3248" y="11534"/>
                  <a:pt x="7978" y="5675"/>
                  <a:pt x="14189" y="3192"/>
                </a:cubicBezTo>
                <a:cubicBezTo>
                  <a:pt x="30097" y="-3170"/>
                  <a:pt x="50868" y="599"/>
                  <a:pt x="65124" y="10105"/>
                </a:cubicBezTo>
                <a:cubicBezTo>
                  <a:pt x="82545" y="21721"/>
                  <a:pt x="87938" y="46328"/>
                  <a:pt x="92047" y="66860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93" name="Shape 893"/>
          <p:cNvSpPr/>
          <p:nvPr/>
        </p:nvSpPr>
        <p:spPr>
          <a:xfrm>
            <a:off x="5772100" y="3543875"/>
            <a:ext cx="1042825" cy="235750"/>
          </a:xfrm>
          <a:custGeom>
            <a:avLst/>
            <a:gdLst/>
            <a:ahLst/>
            <a:cxnLst/>
            <a:rect l="0" t="0" r="0" b="0"/>
            <a:pathLst>
              <a:path w="41713" h="9430" extrusionOk="0">
                <a:moveTo>
                  <a:pt x="0" y="0"/>
                </a:moveTo>
                <a:cubicBezTo>
                  <a:pt x="12033" y="7518"/>
                  <a:pt x="27800" y="11271"/>
                  <a:pt x="41713" y="8484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894" name="Shape 894"/>
          <p:cNvSpPr txBox="1"/>
          <p:nvPr/>
        </p:nvSpPr>
        <p:spPr>
          <a:xfrm>
            <a:off x="5135800" y="5408625"/>
            <a:ext cx="6981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DFG</a:t>
            </a:r>
            <a:endParaRPr/>
          </a:p>
        </p:txBody>
      </p:sp>
      <p:sp>
        <p:nvSpPr>
          <p:cNvPr id="895" name="Shape 895"/>
          <p:cNvSpPr txBox="1"/>
          <p:nvPr/>
        </p:nvSpPr>
        <p:spPr>
          <a:xfrm>
            <a:off x="6524950" y="5408625"/>
            <a:ext cx="1027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MRRG</a:t>
            </a:r>
            <a:endParaRPr/>
          </a:p>
        </p:txBody>
      </p:sp>
      <p:sp>
        <p:nvSpPr>
          <p:cNvPr id="896" name="Shape 896"/>
          <p:cNvSpPr txBox="1"/>
          <p:nvPr/>
        </p:nvSpPr>
        <p:spPr>
          <a:xfrm>
            <a:off x="7769400" y="5408625"/>
            <a:ext cx="137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</a:t>
            </a:r>
            <a:endParaRPr/>
          </a:p>
        </p:txBody>
      </p:sp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256300" y="1600200"/>
            <a:ext cx="4922700" cy="4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A successful mapping associates all nodes and edges in the DFG with one or more MRRG nodes.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smtClean="0"/>
              <a:t>Iterate the configuration sub-modules, generate a configuration </a:t>
            </a:r>
            <a:r>
              <a:rPr lang="en-US" dirty="0" err="1" smtClean="0"/>
              <a:t>bitstream</a:t>
            </a:r>
            <a:r>
              <a:rPr lang="en-US" dirty="0" smtClean="0"/>
              <a:t> for the submodule for the application.</a:t>
            </a:r>
            <a:endParaRPr sz="900" strike="sngStrik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Verification</a:t>
            </a:r>
            <a:endParaRPr/>
          </a:p>
        </p:txBody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Configuration </a:t>
            </a:r>
            <a:r>
              <a:rPr lang="en-US" dirty="0" err="1"/>
              <a:t>bitstream</a:t>
            </a:r>
            <a:r>
              <a:rPr lang="en-US" dirty="0"/>
              <a:t> is emitted as part of a “configurator” </a:t>
            </a:r>
            <a:r>
              <a:rPr lang="en-US" dirty="0" smtClean="0"/>
              <a:t>Verilog </a:t>
            </a:r>
            <a:r>
              <a:rPr lang="en-US" dirty="0"/>
              <a:t>module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err="1"/>
              <a:t>Testbench</a:t>
            </a:r>
            <a:r>
              <a:rPr lang="en-US" dirty="0"/>
              <a:t> instantiates configurator &amp; CGRA,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provides </a:t>
            </a:r>
            <a:r>
              <a:rPr lang="en-US" dirty="0"/>
              <a:t>clock </a:t>
            </a:r>
            <a:r>
              <a:rPr lang="en-US" dirty="0" smtClean="0"/>
              <a:t>signal, </a:t>
            </a:r>
            <a:r>
              <a:rPr lang="en-US" dirty="0"/>
              <a:t>etc.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CA" dirty="0" smtClean="0"/>
              <a:t>Permits functional verification of the CGRA as configured for an application</a:t>
            </a:r>
            <a:endParaRPr dirty="0"/>
          </a:p>
        </p:txBody>
      </p:sp>
      <p:sp>
        <p:nvSpPr>
          <p:cNvPr id="905" name="Shape 90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906" name="Shape 906"/>
          <p:cNvGrpSpPr/>
          <p:nvPr/>
        </p:nvGrpSpPr>
        <p:grpSpPr>
          <a:xfrm>
            <a:off x="1044238" y="4388300"/>
            <a:ext cx="7055525" cy="1328100"/>
            <a:chOff x="198350" y="4405975"/>
            <a:chExt cx="7055525" cy="1328100"/>
          </a:xfrm>
        </p:grpSpPr>
        <p:sp>
          <p:nvSpPr>
            <p:cNvPr id="907" name="Shape 907"/>
            <p:cNvSpPr/>
            <p:nvPr/>
          </p:nvSpPr>
          <p:spPr>
            <a:xfrm>
              <a:off x="4234350" y="4405975"/>
              <a:ext cx="1752600" cy="1328100"/>
            </a:xfrm>
            <a:prstGeom prst="rect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Testbench</a:t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335763" y="4765225"/>
              <a:ext cx="1549800" cy="329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configurator.v</a:t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634088" y="5251070"/>
              <a:ext cx="958500" cy="333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CGRA.v</a:t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1890125" y="4405975"/>
              <a:ext cx="2244000" cy="1328100"/>
            </a:xfrm>
            <a:prstGeom prst="rect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CGRA-ME</a:t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6187075" y="4862425"/>
              <a:ext cx="1066800" cy="415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 smtClean="0"/>
                <a:t>ModelSim</a:t>
              </a:r>
              <a:endParaRPr dirty="0"/>
            </a:p>
          </p:txBody>
        </p:sp>
        <p:sp>
          <p:nvSpPr>
            <p:cNvPr id="912" name="Shape 912"/>
            <p:cNvSpPr/>
            <p:nvPr/>
          </p:nvSpPr>
          <p:spPr>
            <a:xfrm>
              <a:off x="1992425" y="4764925"/>
              <a:ext cx="2041800" cy="329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Configuration Gen.</a:t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1992425" y="5251075"/>
              <a:ext cx="2041800" cy="329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Verilog Gen.</a:t>
              </a:r>
              <a:endParaRPr/>
            </a:p>
          </p:txBody>
        </p:sp>
        <p:cxnSp>
          <p:nvCxnSpPr>
            <p:cNvPr id="914" name="Shape 914"/>
            <p:cNvCxnSpPr>
              <a:stCxn id="912" idx="3"/>
              <a:endCxn id="908" idx="1"/>
            </p:cNvCxnSpPr>
            <p:nvPr/>
          </p:nvCxnSpPr>
          <p:spPr>
            <a:xfrm>
              <a:off x="4034225" y="4929475"/>
              <a:ext cx="301500" cy="6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15" name="Shape 915"/>
            <p:cNvCxnSpPr>
              <a:stCxn id="913" idx="3"/>
              <a:endCxn id="909" idx="1"/>
            </p:cNvCxnSpPr>
            <p:nvPr/>
          </p:nvCxnSpPr>
          <p:spPr>
            <a:xfrm>
              <a:off x="4034225" y="5415625"/>
              <a:ext cx="600000" cy="21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16" name="Shape 916"/>
            <p:cNvCxnSpPr>
              <a:stCxn id="908" idx="2"/>
              <a:endCxn id="909" idx="0"/>
            </p:cNvCxnSpPr>
            <p:nvPr/>
          </p:nvCxnSpPr>
          <p:spPr>
            <a:xfrm rot="-5400000" flipH="1">
              <a:off x="5033713" y="5171275"/>
              <a:ext cx="156600" cy="2700"/>
            </a:xfrm>
            <a:prstGeom prst="bentConnector3">
              <a:avLst>
                <a:gd name="adj1" fmla="val 50046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17" name="Shape 917"/>
            <p:cNvCxnSpPr>
              <a:stCxn id="907" idx="3"/>
              <a:endCxn id="911" idx="1"/>
            </p:cNvCxnSpPr>
            <p:nvPr/>
          </p:nvCxnSpPr>
          <p:spPr>
            <a:xfrm>
              <a:off x="5986950" y="5070025"/>
              <a:ext cx="200100" cy="6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918" name="Shape 918"/>
            <p:cNvSpPr/>
            <p:nvPr/>
          </p:nvSpPr>
          <p:spPr>
            <a:xfrm>
              <a:off x="198350" y="4764925"/>
              <a:ext cx="1549800" cy="3291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benchmark.c</a:t>
              </a:r>
              <a:endParaRPr/>
            </a:p>
          </p:txBody>
        </p:sp>
        <p:cxnSp>
          <p:nvCxnSpPr>
            <p:cNvPr id="919" name="Shape 919"/>
            <p:cNvCxnSpPr>
              <a:stCxn id="918" idx="3"/>
              <a:endCxn id="912" idx="1"/>
            </p:cNvCxnSpPr>
            <p:nvPr/>
          </p:nvCxnSpPr>
          <p:spPr>
            <a:xfrm>
              <a:off x="1748150" y="4929475"/>
              <a:ext cx="244200" cy="600"/>
            </a:xfrm>
            <a:prstGeom prst="bentConnector3">
              <a:avLst>
                <a:gd name="adj1" fmla="val 50015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Study (1)</a:t>
            </a:r>
            <a:endParaRPr/>
          </a:p>
        </p:txBody>
      </p:sp>
      <p:sp>
        <p:nvSpPr>
          <p:cNvPr id="926" name="Shape 926"/>
          <p:cNvSpPr txBox="1">
            <a:spLocks noGrp="1"/>
          </p:cNvSpPr>
          <p:nvPr>
            <p:ph type="body" idx="1"/>
          </p:nvPr>
        </p:nvSpPr>
        <p:spPr>
          <a:xfrm>
            <a:off x="414000" y="1237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We compare two variations of 4x4 ADRES: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Homogeneous with torus </a:t>
            </a:r>
            <a:r>
              <a:rPr lang="en-US" dirty="0" smtClean="0"/>
              <a:t>connections</a:t>
            </a:r>
            <a:endParaRPr dirty="0"/>
          </a:p>
          <a:p>
            <a:pPr marL="1371600" lvl="2" indent="-331469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every PE </a:t>
            </a:r>
            <a:r>
              <a:rPr lang="en-US" dirty="0" smtClean="0"/>
              <a:t>can do full </a:t>
            </a:r>
            <a:r>
              <a:rPr lang="en-US" dirty="0"/>
              <a:t>set of </a:t>
            </a:r>
            <a:r>
              <a:rPr lang="en-US" dirty="0" smtClean="0"/>
              <a:t>ops (</a:t>
            </a:r>
            <a:r>
              <a:rPr lang="en-US" dirty="0" err="1" smtClean="0"/>
              <a:t>mul</a:t>
            </a:r>
            <a:r>
              <a:rPr lang="en-US" dirty="0" smtClean="0"/>
              <a:t>, shift, add/sub, logical)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Heterogeneous without torus </a:t>
            </a:r>
            <a:r>
              <a:rPr lang="en-US" dirty="0" smtClean="0"/>
              <a:t>connections</a:t>
            </a:r>
            <a:endParaRPr dirty="0"/>
          </a:p>
          <a:p>
            <a:pPr marL="1371600" lvl="2" indent="-331469" rtl="0"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US" dirty="0"/>
              <a:t>every other </a:t>
            </a:r>
            <a:r>
              <a:rPr lang="en-US" dirty="0" smtClean="0"/>
              <a:t>columns’ PEs can do reduced </a:t>
            </a:r>
            <a:r>
              <a:rPr lang="en-US" dirty="0"/>
              <a:t>set of </a:t>
            </a:r>
            <a:r>
              <a:rPr lang="en-US" dirty="0" smtClean="0"/>
              <a:t>ops (add/sub)</a:t>
            </a:r>
            <a:endParaRPr dirty="0"/>
          </a:p>
        </p:txBody>
      </p:sp>
      <p:sp>
        <p:nvSpPr>
          <p:cNvPr id="927" name="Shape 92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3">
            <a:alphaModFix/>
          </a:blip>
          <a:srcRect t="10458"/>
          <a:stretch/>
        </p:blipFill>
        <p:spPr>
          <a:xfrm>
            <a:off x="997200" y="3083400"/>
            <a:ext cx="6382200" cy="32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Study (2)</a:t>
            </a:r>
            <a:endParaRPr/>
          </a:p>
        </p:txBody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Verilog implementations are generated by the framework, and are synthesized for: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b="1" dirty="0" smtClean="0"/>
              <a:t>Standard-cell </a:t>
            </a:r>
            <a:r>
              <a:rPr lang="en-US" b="1" dirty="0"/>
              <a:t>Implementation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FreePDK45 standard-cell library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b="1" dirty="0" smtClean="0"/>
              <a:t>FPGA-overlay </a:t>
            </a:r>
            <a:r>
              <a:rPr lang="en-US" b="1" dirty="0"/>
              <a:t>Implementation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Stratix</a:t>
            </a:r>
            <a:r>
              <a:rPr lang="en-US" dirty="0"/>
              <a:t> IV</a:t>
            </a:r>
            <a:br>
              <a:rPr lang="en-US" dirty="0"/>
            </a:b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10 </a:t>
            </a:r>
            <a:r>
              <a:rPr lang="en-US" dirty="0"/>
              <a:t>b</a:t>
            </a:r>
            <a:r>
              <a:rPr lang="en-US" dirty="0" smtClean="0"/>
              <a:t>enchmarks </a:t>
            </a:r>
            <a:r>
              <a:rPr lang="en-US" dirty="0"/>
              <a:t>mapped to both </a:t>
            </a:r>
            <a:r>
              <a:rPr lang="en-US" dirty="0" smtClean="0"/>
              <a:t>architectures</a:t>
            </a:r>
            <a:endParaRPr dirty="0"/>
          </a:p>
        </p:txBody>
      </p:sp>
      <p:sp>
        <p:nvSpPr>
          <p:cNvPr id="936" name="Shape 93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ILP Mapping Results</a:t>
            </a:r>
            <a:endParaRPr/>
          </a:p>
        </p:txBody>
      </p:sp>
      <p:sp>
        <p:nvSpPr>
          <p:cNvPr id="943" name="Shape 94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25" y="1874863"/>
            <a:ext cx="8267176" cy="3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Cell CGRA</a:t>
            </a:r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548255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Targeting FreePDK45 standard cell library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Open source 45nm standard cell library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Implementation is not optimal, but allows relative comparisons between architectures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Synthesized with </a:t>
            </a:r>
            <a:r>
              <a:rPr lang="en-US" dirty="0" smtClean="0"/>
              <a:t>Synopsys Design Compiler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CA" dirty="0" smtClean="0"/>
              <a:t>Place and route with Cadence </a:t>
            </a:r>
            <a:r>
              <a:rPr lang="en-CA" dirty="0" err="1" smtClean="0"/>
              <a:t>Innovus</a:t>
            </a:r>
            <a:r>
              <a:rPr lang="en-CA" dirty="0" smtClean="0"/>
              <a:t> (</a:t>
            </a:r>
            <a:r>
              <a:rPr lang="en-CA" dirty="0" err="1" smtClean="0"/>
              <a:t>floorplanned</a:t>
            </a:r>
            <a:r>
              <a:rPr lang="en-CA" dirty="0" smtClean="0"/>
              <a:t>)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STA performed using </a:t>
            </a:r>
            <a:r>
              <a:rPr lang="en-US" dirty="0" smtClean="0"/>
              <a:t>Synopsys Prime Time</a:t>
            </a:r>
            <a:endParaRPr dirty="0"/>
          </a:p>
          <a:p>
            <a:pPr marL="457200" marR="0" lvl="0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dirty="0"/>
              <a:t>Two targeted objectives</a:t>
            </a:r>
            <a:endParaRPr dirty="0"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Minimal delay</a:t>
            </a:r>
            <a:endParaRPr dirty="0"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Minimal area</a:t>
            </a:r>
            <a:endParaRPr dirty="0"/>
          </a:p>
        </p:txBody>
      </p:sp>
      <p:sp>
        <p:nvSpPr>
          <p:cNvPr id="952" name="Shape 95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Cell CGRA</a:t>
            </a:r>
            <a:endParaRPr/>
          </a:p>
        </p:txBody>
      </p:sp>
      <p:sp>
        <p:nvSpPr>
          <p:cNvPr id="959" name="Shape 9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Generic floorplan for ADRES-like architectures: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Shape 96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961" name="Shape 961"/>
          <p:cNvPicPr preferRelativeResize="0"/>
          <p:nvPr/>
        </p:nvPicPr>
        <p:blipFill rotWithShape="1">
          <a:blip r:embed="rId3">
            <a:alphaModFix/>
          </a:blip>
          <a:srcRect l="18393"/>
          <a:stretch/>
        </p:blipFill>
        <p:spPr>
          <a:xfrm>
            <a:off x="2852450" y="2159375"/>
            <a:ext cx="3439100" cy="41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title"/>
          </p:nvPr>
        </p:nvSpPr>
        <p:spPr>
          <a:xfrm>
            <a:off x="457200" y="347388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Cell CGRA</a:t>
            </a:r>
            <a:endParaRPr/>
          </a:p>
        </p:txBody>
      </p:sp>
      <p:sp>
        <p:nvSpPr>
          <p:cNvPr id="969" name="Shape 96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970" y="1215631"/>
            <a:ext cx="4032466" cy="537677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4420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CGRA Architectures (2)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394" y="1523699"/>
            <a:ext cx="4856307" cy="52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778808" y="2713249"/>
            <a:ext cx="398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ADRES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Cell CGRA</a:t>
            </a:r>
            <a:endParaRPr/>
          </a:p>
        </p:txBody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Comparison between architectures and objectives:</a:t>
            </a:r>
            <a:endParaRPr/>
          </a:p>
        </p:txBody>
      </p:sp>
      <p:sp>
        <p:nvSpPr>
          <p:cNvPr id="987" name="Shape 98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988" name="Shape 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5" y="2408492"/>
            <a:ext cx="8635425" cy="72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875" y="1371600"/>
            <a:ext cx="734224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Cell CGRA</a:t>
            </a:r>
            <a:endParaRPr/>
          </a:p>
        </p:txBody>
      </p:sp>
      <p:sp>
        <p:nvSpPr>
          <p:cNvPr id="996" name="Shape 99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FPGA-Overlay CGRA (1)</a:t>
            </a:r>
            <a:endParaRPr/>
          </a:p>
        </p:txBody>
      </p:sp>
      <p:sp>
        <p:nvSpPr>
          <p:cNvPr id="1003" name="Shape 10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140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Implemented same architectures on </a:t>
            </a:r>
            <a:r>
              <a:rPr lang="en-US" dirty="0" err="1"/>
              <a:t>Stratix</a:t>
            </a:r>
            <a:r>
              <a:rPr lang="en-US" dirty="0"/>
              <a:t> IV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45nm Altera/Intel FPGA)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i="1" dirty="0"/>
              <a:t>Exactly</a:t>
            </a:r>
            <a:r>
              <a:rPr lang="en-US" dirty="0"/>
              <a:t> same CGRA Verilog specification as in the standard-cell case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err="1"/>
              <a:t>Floorplanned</a:t>
            </a:r>
            <a:r>
              <a:rPr lang="en-US" dirty="0"/>
              <a:t> to ensure physical tile ordering in layout matches with “expected” ordering (e.g. col 2 tiles are to the right of col 1 tiles,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  <a:p>
            <a:pPr marL="457200" lvl="0" indent="-358140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Challenge: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DSP tiles in </a:t>
            </a:r>
            <a:r>
              <a:rPr lang="en-US" dirty="0" err="1"/>
              <a:t>Stratix</a:t>
            </a:r>
            <a:r>
              <a:rPr lang="en-US" dirty="0"/>
              <a:t> IV are organized into columns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Columns of DSPs are far apart -- considerably more LUT-based logic between DSP columns than needed </a:t>
            </a:r>
            <a:endParaRPr dirty="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dirty="0"/>
              <a:t>Result: somewhat “loose” layout</a:t>
            </a:r>
            <a:endParaRPr dirty="0"/>
          </a:p>
        </p:txBody>
      </p:sp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>
            <a:spLocks noGrp="1"/>
          </p:cNvSpPr>
          <p:nvPr>
            <p:ph type="title"/>
          </p:nvPr>
        </p:nvSpPr>
        <p:spPr>
          <a:xfrm>
            <a:off x="457200" y="852932"/>
            <a:ext cx="82296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FPGA-Overlay CGRA (2)</a:t>
            </a:r>
            <a:endParaRPr/>
          </a:p>
        </p:txBody>
      </p:sp>
      <p:sp>
        <p:nvSpPr>
          <p:cNvPr id="1012" name="Shape 101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6734"/>
            <a:ext cx="4904700" cy="27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22" y="2134463"/>
            <a:ext cx="4484278" cy="29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/>
        </p:nvSpPr>
        <p:spPr>
          <a:xfrm>
            <a:off x="962682" y="4931466"/>
            <a:ext cx="6795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Full</a:t>
            </a:r>
            <a:endParaRPr sz="2000"/>
          </a:p>
        </p:txBody>
      </p:sp>
      <p:sp>
        <p:nvSpPr>
          <p:cNvPr id="1016" name="Shape 1016"/>
          <p:cNvSpPr txBox="1"/>
          <p:nvPr/>
        </p:nvSpPr>
        <p:spPr>
          <a:xfrm>
            <a:off x="2931557" y="4931466"/>
            <a:ext cx="1219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Reduced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2642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-US" sz="40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Future Work</a:t>
            </a:r>
            <a:endParaRPr sz="4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Shape 1022"/>
          <p:cNvSpPr txBox="1">
            <a:spLocks noGrp="1"/>
          </p:cNvSpPr>
          <p:nvPr>
            <p:ph type="body" idx="1"/>
          </p:nvPr>
        </p:nvSpPr>
        <p:spPr>
          <a:xfrm>
            <a:off x="457200" y="1384300"/>
            <a:ext cx="8686800" cy="5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Compact </a:t>
            </a:r>
            <a:r>
              <a:rPr lang="en-US" dirty="0"/>
              <a:t>area, delay and power models</a:t>
            </a:r>
            <a:endParaRPr dirty="0"/>
          </a:p>
          <a:p>
            <a:pPr marL="457200" marR="0" lvl="1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dirty="0"/>
              <a:t>Create models for the frequently occurring CGRA components: </a:t>
            </a:r>
            <a:r>
              <a:rPr lang="en-US" dirty="0" err="1"/>
              <a:t>MUXes</a:t>
            </a:r>
            <a:r>
              <a:rPr lang="en-US" dirty="0"/>
              <a:t>, register file, </a:t>
            </a:r>
            <a:r>
              <a:rPr lang="en-US" dirty="0" err="1"/>
              <a:t>config</a:t>
            </a:r>
            <a:r>
              <a:rPr lang="en-US" dirty="0"/>
              <a:t>, functional units. </a:t>
            </a:r>
            <a:endParaRPr dirty="0"/>
          </a:p>
          <a:p>
            <a:pPr marL="457200" marR="0" lvl="1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dirty="0"/>
              <a:t>Permit quick estimates of CGRA power, performance, area, without a full standard-cell or FPGA-overlay synthesis</a:t>
            </a:r>
            <a:endParaRPr dirty="0"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dirty="0"/>
              <a:t>Improving standard-cell and FPGA overlay physical </a:t>
            </a:r>
            <a:r>
              <a:rPr lang="en-US" dirty="0" smtClean="0"/>
              <a:t>realizations</a:t>
            </a: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dirty="0" smtClean="0"/>
              <a:t>Multiple context support</a:t>
            </a: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CA" dirty="0" smtClean="0"/>
              <a:t>Integration with a processor simulator such as Gem5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Shape 102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 txBox="1">
            <a:spLocks noGrp="1"/>
          </p:cNvSpPr>
          <p:nvPr>
            <p:ph type="body" idx="1"/>
          </p:nvPr>
        </p:nvSpPr>
        <p:spPr>
          <a:xfrm>
            <a:off x="457200" y="1634848"/>
            <a:ext cx="8229600" cy="4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9494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lang="en-US" dirty="0"/>
              <a:t>-c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 </a:t>
            </a:r>
            <a:r>
              <a:rPr lang="en-US" dirty="0"/>
              <a:t>c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oarse-grained reconfigurable arrays (CGRAs) aim to provide (some of) the programmability of FPGAs with the speed/area/power of custom ASICs</a:t>
            </a:r>
            <a:endParaRPr dirty="0"/>
          </a:p>
          <a:p>
            <a:pPr marL="182880" marR="0" lvl="0" indent="-194945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r>
              <a:rPr lang="en-US" dirty="0"/>
              <a:t>-o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verlay CGRAs aim to provide faster programmability with software speed compile times</a:t>
            </a:r>
            <a:endParaRPr dirty="0"/>
          </a:p>
          <a:p>
            <a:pPr marL="182880" marR="0" lvl="0" indent="-194945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CGRAs proposed in academia/industry</a:t>
            </a:r>
            <a:endParaRPr dirty="0"/>
          </a:p>
          <a:p>
            <a:pPr marL="457200" marR="0" lvl="1" indent="-194944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framework to scientifically evaluate/compare</a:t>
            </a:r>
            <a:endParaRPr sz="2400" dirty="0"/>
          </a:p>
          <a:p>
            <a:pPr marL="182880" marR="0" lvl="0" indent="-194945" algn="l" rtl="0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CGRA-ME </a:t>
            </a:r>
            <a:r>
              <a:rPr lang="en-US" dirty="0"/>
              <a:t>provides a platform for CGRA architecture and CAD </a:t>
            </a:r>
            <a:r>
              <a:rPr lang="en-US" dirty="0" smtClean="0"/>
              <a:t>research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Shape 108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fld>
            <a:endParaRPr sz="14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/>
        </p:nvSpPr>
        <p:spPr>
          <a:xfrm>
            <a:off x="591552" y="693509"/>
            <a:ext cx="7696484" cy="76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Arial"/>
              <a:buNone/>
            </a:pPr>
            <a:endParaRPr sz="42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x="1800245" y="4929059"/>
            <a:ext cx="82320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the Project:</a:t>
            </a: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4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cgra-me</a:t>
            </a:r>
            <a:r>
              <a:rPr lang="en-US" sz="4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.ece.utoronto.ca</a:t>
            </a: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Shape 108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Shape 10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88" y="4661350"/>
            <a:ext cx="1171731" cy="189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869" y="496000"/>
            <a:ext cx="7157689" cy="4297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/>
        </p:nvSpPr>
        <p:spPr>
          <a:xfrm>
            <a:off x="2002425" y="4127500"/>
            <a:ext cx="2137800" cy="1976100"/>
          </a:xfrm>
          <a:prstGeom prst="rect">
            <a:avLst/>
          </a:prstGeom>
          <a:noFill/>
          <a:ln w="264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Shape 1029"/>
          <p:cNvSpPr txBox="1">
            <a:spLocks noGrp="1"/>
          </p:cNvSpPr>
          <p:nvPr>
            <p:ph type="title"/>
          </p:nvPr>
        </p:nvSpPr>
        <p:spPr>
          <a:xfrm>
            <a:off x="210600" y="533400"/>
            <a:ext cx="8812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lang="en-US" sz="4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Contexts</a:t>
            </a:r>
            <a:endParaRPr sz="4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6040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FPGAs have a static configuration: configure then use</a:t>
            </a:r>
            <a:endParaRPr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CGRAs are “multi-context”: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configurations are stored in the CGRA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configuration is called a </a:t>
            </a:r>
            <a:r>
              <a:rPr lang="en-US" sz="2000" b="1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 through configurations on a cycle-by-cycle basis</a:t>
            </a:r>
            <a:endParaRPr/>
          </a:p>
          <a:p>
            <a:pPr marL="731520" marR="0" lvl="2" indent="-18287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functionality and routing paths change </a:t>
            </a:r>
            <a:endParaRPr/>
          </a:p>
          <a:p>
            <a:pPr marL="457200" marR="0" lvl="1" indent="-74929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2265360" y="5202106"/>
            <a:ext cx="708900" cy="7089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3134188" y="5202106"/>
            <a:ext cx="708900" cy="7089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2265360" y="4333276"/>
            <a:ext cx="708900" cy="7089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3134188" y="4333276"/>
            <a:ext cx="708900" cy="7089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3282804" y="5350722"/>
            <a:ext cx="411600" cy="4116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3282804" y="4561915"/>
            <a:ext cx="411600" cy="4116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2413975" y="5350722"/>
            <a:ext cx="411600" cy="4116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Shape 1038"/>
          <p:cNvCxnSpPr>
            <a:stCxn id="1037" idx="0"/>
            <a:endCxn id="1036" idx="3"/>
          </p:cNvCxnSpPr>
          <p:nvPr/>
        </p:nvCxnSpPr>
        <p:spPr>
          <a:xfrm rot="-5400000">
            <a:off x="2762725" y="4770372"/>
            <a:ext cx="437400" cy="72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39" name="Shape 1039"/>
          <p:cNvCxnSpPr>
            <a:stCxn id="1035" idx="0"/>
            <a:endCxn id="1036" idx="4"/>
          </p:cNvCxnSpPr>
          <p:nvPr/>
        </p:nvCxnSpPr>
        <p:spPr>
          <a:xfrm rot="-5400000">
            <a:off x="3300354" y="5161872"/>
            <a:ext cx="3771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40" name="Shape 1040"/>
          <p:cNvCxnSpPr>
            <a:endCxn id="1037" idx="3"/>
          </p:cNvCxnSpPr>
          <p:nvPr/>
        </p:nvCxnSpPr>
        <p:spPr>
          <a:xfrm rot="10800000" flipH="1">
            <a:off x="2173952" y="5702044"/>
            <a:ext cx="300300" cy="73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41" name="Shape 1041"/>
          <p:cNvCxnSpPr>
            <a:endCxn id="1037" idx="5"/>
          </p:cNvCxnSpPr>
          <p:nvPr/>
        </p:nvCxnSpPr>
        <p:spPr>
          <a:xfrm rot="10800000">
            <a:off x="2765298" y="5702044"/>
            <a:ext cx="216000" cy="73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42" name="Shape 1042"/>
          <p:cNvCxnSpPr>
            <a:endCxn id="1035" idx="3"/>
          </p:cNvCxnSpPr>
          <p:nvPr/>
        </p:nvCxnSpPr>
        <p:spPr>
          <a:xfrm rot="10800000" flipH="1">
            <a:off x="3141481" y="5702044"/>
            <a:ext cx="201600" cy="73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43" name="Shape 1043"/>
          <p:cNvCxnSpPr>
            <a:endCxn id="1035" idx="5"/>
          </p:cNvCxnSpPr>
          <p:nvPr/>
        </p:nvCxnSpPr>
        <p:spPr>
          <a:xfrm rot="10800000">
            <a:off x="3634126" y="5702044"/>
            <a:ext cx="216000" cy="73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44" name="Shape 1044"/>
          <p:cNvSpPr/>
          <p:nvPr/>
        </p:nvSpPr>
        <p:spPr>
          <a:xfrm>
            <a:off x="3294235" y="4419542"/>
            <a:ext cx="388800" cy="41700"/>
          </a:xfrm>
          <a:prstGeom prst="rect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Shape 1045"/>
          <p:cNvCxnSpPr>
            <a:stCxn id="1036" idx="0"/>
            <a:endCxn id="1044" idx="2"/>
          </p:cNvCxnSpPr>
          <p:nvPr/>
        </p:nvCxnSpPr>
        <p:spPr>
          <a:xfrm rot="-5400000">
            <a:off x="3438504" y="4511215"/>
            <a:ext cx="100800" cy="600"/>
          </a:xfrm>
          <a:prstGeom prst="curvedConnector3">
            <a:avLst>
              <a:gd name="adj1" fmla="val 443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46" name="Shape 1046"/>
          <p:cNvSpPr/>
          <p:nvPr/>
        </p:nvSpPr>
        <p:spPr>
          <a:xfrm>
            <a:off x="5376312" y="5175623"/>
            <a:ext cx="696000" cy="6960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6229534" y="5175623"/>
            <a:ext cx="696000" cy="6960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5376312" y="4322399"/>
            <a:ext cx="696000" cy="6960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6229534" y="4322399"/>
            <a:ext cx="696000" cy="696000"/>
          </a:xfrm>
          <a:prstGeom prst="rect">
            <a:avLst/>
          </a:prstGeom>
          <a:solidFill>
            <a:srgbClr val="9EB9E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6375480" y="5321569"/>
            <a:ext cx="404100" cy="4041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6375480" y="4546932"/>
            <a:ext cx="404100" cy="4041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5522258" y="5321569"/>
            <a:ext cx="404100" cy="404100"/>
          </a:xfrm>
          <a:prstGeom prst="ellipse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Shape 1053"/>
          <p:cNvCxnSpPr>
            <a:endCxn id="1054" idx="3"/>
          </p:cNvCxnSpPr>
          <p:nvPr/>
        </p:nvCxnSpPr>
        <p:spPr>
          <a:xfrm rot="10800000" flipH="1">
            <a:off x="6057906" y="4427516"/>
            <a:ext cx="710400" cy="42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55" name="Shape 1055"/>
          <p:cNvCxnSpPr>
            <a:endCxn id="1054" idx="4"/>
          </p:cNvCxnSpPr>
          <p:nvPr/>
        </p:nvCxnSpPr>
        <p:spPr>
          <a:xfrm rot="-5400000">
            <a:off x="6392245" y="5136383"/>
            <a:ext cx="370500" cy="11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 rot="10800000" flipH="1">
            <a:off x="5286499" y="5666600"/>
            <a:ext cx="294900" cy="7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 rot="10800000">
            <a:off x="5867402" y="5666600"/>
            <a:ext cx="212100" cy="7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 rot="10800000" flipH="1">
            <a:off x="6236674" y="5666600"/>
            <a:ext cx="198000" cy="7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54" name="Shape 1054"/>
          <p:cNvSpPr/>
          <p:nvPr/>
        </p:nvSpPr>
        <p:spPr>
          <a:xfrm>
            <a:off x="6386706" y="4407116"/>
            <a:ext cx="381600" cy="40800"/>
          </a:xfrm>
          <a:prstGeom prst="rect">
            <a:avLst/>
          </a:prstGeom>
          <a:solidFill>
            <a:srgbClr val="FFFF00"/>
          </a:solidFill>
          <a:ln w="26425" cap="flat" cmpd="sng">
            <a:solidFill>
              <a:srgbClr val="46568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5118100" y="4120319"/>
            <a:ext cx="2099400" cy="1940700"/>
          </a:xfrm>
          <a:prstGeom prst="rect">
            <a:avLst/>
          </a:prstGeom>
          <a:noFill/>
          <a:ln w="264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Shape 1060"/>
          <p:cNvCxnSpPr>
            <a:stCxn id="1054" idx="0"/>
            <a:endCxn id="1050" idx="6"/>
          </p:cNvCxnSpPr>
          <p:nvPr/>
        </p:nvCxnSpPr>
        <p:spPr>
          <a:xfrm rot="-5400000" flipH="1">
            <a:off x="6120306" y="4864316"/>
            <a:ext cx="1116600" cy="202200"/>
          </a:xfrm>
          <a:prstGeom prst="curvedConnector4">
            <a:avLst>
              <a:gd name="adj1" fmla="val -18100"/>
              <a:gd name="adj2" fmla="val 283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61" name="Shape 1061"/>
          <p:cNvSpPr txBox="1"/>
          <p:nvPr/>
        </p:nvSpPr>
        <p:spPr>
          <a:xfrm>
            <a:off x="561600" y="4973475"/>
            <a:ext cx="1305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357549" y="4778300"/>
            <a:ext cx="13635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3" name="Shape 1063"/>
          <p:cNvCxnSpPr/>
          <p:nvPr/>
        </p:nvCxnSpPr>
        <p:spPr>
          <a:xfrm>
            <a:off x="4627292" y="3975100"/>
            <a:ext cx="0" cy="2514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Shape 1064"/>
          <p:cNvCxnSpPr>
            <a:stCxn id="1051" idx="1"/>
          </p:cNvCxnSpPr>
          <p:nvPr/>
        </p:nvCxnSpPr>
        <p:spPr>
          <a:xfrm rot="5400000" flipH="1">
            <a:off x="5887309" y="4058761"/>
            <a:ext cx="732600" cy="362100"/>
          </a:xfrm>
          <a:prstGeom prst="curvedConnector3">
            <a:avLst>
              <a:gd name="adj1" fmla="val 97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65" name="Shape 106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2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4852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CGRA Architectures (3)</a:t>
            </a:r>
            <a:endParaRPr sz="4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8564" y="1968555"/>
            <a:ext cx="2757196" cy="31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747140" y="1336074"/>
            <a:ext cx="398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SRP (Samsung)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546751" y="1356210"/>
            <a:ext cx="398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DRP (Renesas / NEC)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891" y="1981255"/>
            <a:ext cx="2523803" cy="28831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Efficiency vs. Programmability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1078260" y="5568664"/>
            <a:ext cx="7642193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25" name="Shape 225"/>
          <p:cNvSpPr txBox="1"/>
          <p:nvPr/>
        </p:nvSpPr>
        <p:spPr>
          <a:xfrm>
            <a:off x="5047250" y="5657150"/>
            <a:ext cx="400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Programmability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Shape 226"/>
          <p:cNvCxnSpPr/>
          <p:nvPr/>
        </p:nvCxnSpPr>
        <p:spPr>
          <a:xfrm rot="10800000">
            <a:off x="1095961" y="1816132"/>
            <a:ext cx="1" cy="3752532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27" name="Shape 227"/>
          <p:cNvSpPr txBox="1"/>
          <p:nvPr/>
        </p:nvSpPr>
        <p:spPr>
          <a:xfrm rot="-5400000">
            <a:off x="-598875" y="2504950"/>
            <a:ext cx="2653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242" y="2047866"/>
            <a:ext cx="1256745" cy="122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348251" y="1621050"/>
            <a:ext cx="180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ASIC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4973" y="2277260"/>
            <a:ext cx="1439643" cy="165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284046" y="2372900"/>
            <a:ext cx="106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6216649" y="4019725"/>
            <a:ext cx="105158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GPGPU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235" y="4651347"/>
            <a:ext cx="1005815" cy="100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7235100" y="3934200"/>
            <a:ext cx="19089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Purpose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529" y="3564939"/>
            <a:ext cx="1452842" cy="1361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5370103" y="3333533"/>
            <a:ext cx="81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21595" y="4404054"/>
            <a:ext cx="1318036" cy="91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347224" y="4083075"/>
            <a:ext cx="2936700" cy="12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application: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 300 MHz, 10 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ASIC 1.2 GHz, 2.5 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 1 GHz, 3 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Shape 240"/>
          <p:cNvGrpSpPr/>
          <p:nvPr/>
        </p:nvGrpSpPr>
        <p:grpSpPr>
          <a:xfrm>
            <a:off x="3457742" y="2964058"/>
            <a:ext cx="4313400" cy="1419600"/>
            <a:chOff x="2463740" y="3569920"/>
            <a:chExt cx="4313400" cy="1419600"/>
          </a:xfrm>
        </p:grpSpPr>
        <p:sp>
          <p:nvSpPr>
            <p:cNvPr id="241" name="Shape 241"/>
            <p:cNvSpPr txBox="1"/>
            <p:nvPr/>
          </p:nvSpPr>
          <p:spPr>
            <a:xfrm>
              <a:off x="3559640" y="3569920"/>
              <a:ext cx="3217500" cy="1419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Must “stitch together”</a:t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many LUTs, interconnect</a:t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segments to implement </a:t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functionality on FPGA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Shape 242"/>
            <p:cNvCxnSpPr>
              <a:endCxn id="241" idx="1"/>
            </p:cNvCxnSpPr>
            <p:nvPr/>
          </p:nvCxnSpPr>
          <p:spPr>
            <a:xfrm rot="10800000" flipH="1">
              <a:off x="2463740" y="4279720"/>
              <a:ext cx="1095900" cy="690600"/>
            </a:xfrm>
            <a:prstGeom prst="straightConnector1">
              <a:avLst/>
            </a:prstGeom>
            <a:noFill/>
            <a:ln w="264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grpSp>
        <p:nvGrpSpPr>
          <p:cNvPr id="243" name="Shape 243"/>
          <p:cNvGrpSpPr/>
          <p:nvPr/>
        </p:nvGrpSpPr>
        <p:grpSpPr>
          <a:xfrm>
            <a:off x="3743560" y="4979175"/>
            <a:ext cx="4189268" cy="1179000"/>
            <a:chOff x="2679700" y="5493570"/>
            <a:chExt cx="3977279" cy="923330"/>
          </a:xfrm>
        </p:grpSpPr>
        <p:sp>
          <p:nvSpPr>
            <p:cNvPr id="244" name="Shape 244"/>
            <p:cNvSpPr txBox="1"/>
            <p:nvPr/>
          </p:nvSpPr>
          <p:spPr>
            <a:xfrm>
              <a:off x="3559632" y="5493570"/>
              <a:ext cx="3097347" cy="92333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 coarse-grained blocks</a:t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aligned to application, </a:t>
              </a:r>
              <a:b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bus-based routing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" name="Shape 245"/>
            <p:cNvCxnSpPr/>
            <p:nvPr/>
          </p:nvCxnSpPr>
          <p:spPr>
            <a:xfrm>
              <a:off x="2679700" y="5632598"/>
              <a:ext cx="879932" cy="398837"/>
            </a:xfrm>
            <a:prstGeom prst="straightConnector1">
              <a:avLst/>
            </a:prstGeom>
            <a:noFill/>
            <a:ln w="264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Efficiency vs. Programmability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1078260" y="5568664"/>
            <a:ext cx="764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3" name="Shape 253"/>
          <p:cNvSpPr txBox="1"/>
          <p:nvPr/>
        </p:nvSpPr>
        <p:spPr>
          <a:xfrm>
            <a:off x="4843800" y="5657150"/>
            <a:ext cx="4090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Programmability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Shape 254"/>
          <p:cNvCxnSpPr/>
          <p:nvPr/>
        </p:nvCxnSpPr>
        <p:spPr>
          <a:xfrm rot="10800000">
            <a:off x="1095962" y="1816264"/>
            <a:ext cx="0" cy="3752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55" name="Shape 255"/>
          <p:cNvSpPr txBox="1"/>
          <p:nvPr/>
        </p:nvSpPr>
        <p:spPr>
          <a:xfrm rot="-5400000">
            <a:off x="-503025" y="2600799"/>
            <a:ext cx="2462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242" y="2047866"/>
            <a:ext cx="1256746" cy="1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1380651" y="1601288"/>
            <a:ext cx="17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ASIC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4973" y="2277260"/>
            <a:ext cx="1439643" cy="165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4284047" y="2372900"/>
            <a:ext cx="100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CGRA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216649" y="4019725"/>
            <a:ext cx="105158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GPGPU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235" y="4651347"/>
            <a:ext cx="1005815" cy="100581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7281150" y="3906323"/>
            <a:ext cx="17445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Purpose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4529" y="3564939"/>
            <a:ext cx="1452842" cy="1361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370103" y="3333533"/>
            <a:ext cx="81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21595" y="4404054"/>
            <a:ext cx="1318036" cy="9139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Shape 267"/>
          <p:cNvCxnSpPr>
            <a:stCxn id="259" idx="2"/>
            <a:endCxn id="268" idx="0"/>
          </p:cNvCxnSpPr>
          <p:nvPr/>
        </p:nvCxnSpPr>
        <p:spPr>
          <a:xfrm flipH="1">
            <a:off x="3506297" y="2742200"/>
            <a:ext cx="1280700" cy="140610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68" name="Shape 268"/>
          <p:cNvSpPr txBox="1"/>
          <p:nvPr/>
        </p:nvSpPr>
        <p:spPr>
          <a:xfrm>
            <a:off x="2878026" y="4148225"/>
            <a:ext cx="1256700" cy="708000"/>
          </a:xfrm>
          <a:prstGeom prst="rect">
            <a:avLst/>
          </a:prstGeom>
          <a:solidFill>
            <a:schemeClr val="lt1"/>
          </a:solidFill>
          <a:ln w="264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FPGA Overlay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Shape 269"/>
          <p:cNvCxnSpPr>
            <a:stCxn id="265" idx="2"/>
            <a:endCxn id="268" idx="3"/>
          </p:cNvCxnSpPr>
          <p:nvPr/>
        </p:nvCxnSpPr>
        <p:spPr>
          <a:xfrm flipH="1">
            <a:off x="4134703" y="3702833"/>
            <a:ext cx="1641900" cy="79950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FPGA Overlays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92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Overlays are a layer of abstraction on top of FPGAs</a:t>
            </a:r>
            <a:endParaRPr/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Pre-compiled architectures that are further programmable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soft-processors, stream processors,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coarse-grained reconfigurable arrays – </a:t>
            </a:r>
            <a:r>
              <a:rPr lang="en-US" sz="20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FPGA Overlay CGRA</a:t>
            </a:r>
            <a:endParaRPr/>
          </a:p>
          <a:p>
            <a:pPr marL="457200" marR="0" lvl="1" indent="-74929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 of overlays: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of use – compile software to configure the overlay</a:t>
            </a:r>
            <a:endParaRPr/>
          </a:p>
          <a:p>
            <a:pPr marL="457200" marR="0" lvl="1" indent="-18288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optimized towards specific application domains</a:t>
            </a: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rity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1375</Words>
  <Application>Microsoft Macintosh PowerPoint</Application>
  <PresentationFormat>On-screen Show (4:3)</PresentationFormat>
  <Paragraphs>394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Courier New</vt:lpstr>
      <vt:lpstr>Helvetica Neue</vt:lpstr>
      <vt:lpstr>Arial</vt:lpstr>
      <vt:lpstr>Clarity</vt:lpstr>
      <vt:lpstr>Clarity</vt:lpstr>
      <vt:lpstr>Architecture Exploration of Standard-Cell and FPGA-Overlay CGRAs Using the Open-Source CGRA-ME Framework</vt:lpstr>
      <vt:lpstr>What are Coarse-Grained Reconfigurable Arrays (CGRAs)?</vt:lpstr>
      <vt:lpstr>Example CGRA Architectures (1)</vt:lpstr>
      <vt:lpstr>Example CGRA Architectures (2)</vt:lpstr>
      <vt:lpstr>Multiple Contexts</vt:lpstr>
      <vt:lpstr>Example CGRA Architectures (3)</vt:lpstr>
      <vt:lpstr>Efficiency vs. Programmability</vt:lpstr>
      <vt:lpstr>Efficiency vs. Programmability</vt:lpstr>
      <vt:lpstr>FPGA Overlays</vt:lpstr>
      <vt:lpstr>Overlays / FPGA Ease-of-Use</vt:lpstr>
      <vt:lpstr>Vision: Overlays / FPGAs in the Cloud</vt:lpstr>
      <vt:lpstr>CGRA Challenges</vt:lpstr>
      <vt:lpstr>Introduction to CGRA-ME</vt:lpstr>
      <vt:lpstr>PowerPoint Presentation</vt:lpstr>
      <vt:lpstr>CGRA-ADL (1)</vt:lpstr>
      <vt:lpstr>CGRA-ADL (2)</vt:lpstr>
      <vt:lpstr>CGRA-ADL (3)</vt:lpstr>
      <vt:lpstr>CGRA-ADL (4)</vt:lpstr>
      <vt:lpstr>PowerPoint Presentation</vt:lpstr>
      <vt:lpstr>Mapping Applications to a CGRA</vt:lpstr>
      <vt:lpstr>Data-Flow Graph Extraction</vt:lpstr>
      <vt:lpstr>LLVM IR-based CGRA Functional Units</vt:lpstr>
      <vt:lpstr>PowerPoint Presentation</vt:lpstr>
      <vt:lpstr>Mapping Background</vt:lpstr>
      <vt:lpstr>Modulo Routing Resource Graph</vt:lpstr>
      <vt:lpstr>2-context Example</vt:lpstr>
      <vt:lpstr>CGRA Mapping Using  Integer Linear Programming</vt:lpstr>
      <vt:lpstr>Mapping Algorithm: Integer Linear Programming (cont’d)</vt:lpstr>
      <vt:lpstr>PowerPoint Presentation</vt:lpstr>
      <vt:lpstr>PowerPoint Presentation</vt:lpstr>
      <vt:lpstr>Verilog Generation (2)</vt:lpstr>
      <vt:lpstr>Configuration Bitstream Generation</vt:lpstr>
      <vt:lpstr>Functional Verification</vt:lpstr>
      <vt:lpstr>Experimental Study (1)</vt:lpstr>
      <vt:lpstr>Experimental Study (2)</vt:lpstr>
      <vt:lpstr>ILP Mapping Results</vt:lpstr>
      <vt:lpstr>Standard Cell CGRA</vt:lpstr>
      <vt:lpstr>Standard Cell CGRA</vt:lpstr>
      <vt:lpstr>Standard Cell CGRA</vt:lpstr>
      <vt:lpstr>Standard Cell CGRA</vt:lpstr>
      <vt:lpstr>Standard Cell CGRA</vt:lpstr>
      <vt:lpstr>FPGA-Overlay CGRA (1)</vt:lpstr>
      <vt:lpstr>FPGA-Overlay CGRA (2)</vt:lpstr>
      <vt:lpstr>Current and Future Work</vt:lpstr>
      <vt:lpstr>Summary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CGRA-ME Coarse-Grained Reconfigurable Architectures:  Modeling and Exploration </dc:title>
  <cp:lastModifiedBy>janders</cp:lastModifiedBy>
  <cp:revision>22</cp:revision>
  <dcterms:modified xsi:type="dcterms:W3CDTF">2018-03-26T23:11:01Z</dcterms:modified>
</cp:coreProperties>
</file>